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8" r:id="rId4"/>
    <p:sldId id="259" r:id="rId5"/>
    <p:sldId id="261" r:id="rId6"/>
    <p:sldId id="262" r:id="rId7"/>
    <p:sldId id="263" r:id="rId8"/>
    <p:sldId id="264" r:id="rId9"/>
    <p:sldId id="265" r:id="rId10"/>
    <p:sldId id="266" r:id="rId11"/>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n" i="on">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n">
        <a:fontRef idx="minor">
          <a:srgbClr val="FFFFFF"/>
        </a:fontRef>
        <a:srgbClr val="FFFFFF"/>
      </a:tcTxStyle>
      <a:tcStyle>
        <a:tcBdr>
          <a:left>
            <a:ln w="12700" cap="flat">
              <a:solidFill>
                <a:srgbClr val="FFFFFF"/>
              </a:solidFill>
              <a:prstDash val="solid"/>
              <a:round/>
            </a:ln>
          </a:left>
          <a:right>
            <a:ln w="381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4F81BD"/>
          </a:solidFill>
        </a:fill>
      </a:tcStyle>
    </a:firstCol>
    <a:la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4F81BD"/>
          </a:solidFill>
        </a:fill>
      </a:tcStyle>
    </a:lastRow>
    <a:fir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4F81BD"/>
          </a:solidFill>
        </a:fill>
      </a:tcStyle>
    </a:firstRow>
  </a:tblStyle>
  <a:tblStyle styleId="{C7B018BB-80A7-4F77-B60F-C8B233D01FF8}" styleName="">
    <a:tblBg/>
    <a:wholeTbl>
      <a:tcTxStyle>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8933"/>
  </p:normalViewPr>
  <p:slideViewPr>
    <p:cSldViewPr snapToGrid="0" snapToObjects="1">
      <p:cViewPr varScale="1">
        <p:scale>
          <a:sx n="96" d="100"/>
          <a:sy n="96" d="100"/>
        </p:scale>
        <p:origin x="20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
</file>

<file path=ppt/media/image2.jpeg>
</file>

<file path=ppt/media/image3.tif>
</file>

<file path=ppt/media/image4.tif>
</file>

<file path=ppt/media/image5.tif>
</file>

<file path=ppt/media/image6.ti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xfrm>
            <a:off x="1143000" y="685800"/>
            <a:ext cx="4572000" cy="3429000"/>
          </a:xfrm>
          <a:prstGeom prst="rect">
            <a:avLst/>
          </a:prstGeom>
        </p:spPr>
        <p:txBody>
          <a:bodyPr/>
          <a:lstStyle/>
          <a:p>
            <a:endParaRPr/>
          </a:p>
        </p:txBody>
      </p:sp>
      <p:sp>
        <p:nvSpPr>
          <p:cNvPr id="150" name="Shape 15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2200">
        <a:latin typeface="+mn-lt"/>
        <a:ea typeface="+mn-ea"/>
        <a:cs typeface="+mn-cs"/>
        <a:sym typeface="Helvetica"/>
      </a:defRPr>
    </a:lvl1pPr>
    <a:lvl2pPr indent="228600" defTabSz="457200" latinLnBrk="0">
      <a:defRPr sz="2200">
        <a:latin typeface="+mn-lt"/>
        <a:ea typeface="+mn-ea"/>
        <a:cs typeface="+mn-cs"/>
        <a:sym typeface="Helvetica"/>
      </a:defRPr>
    </a:lvl2pPr>
    <a:lvl3pPr indent="457200" defTabSz="457200" latinLnBrk="0">
      <a:defRPr sz="2200">
        <a:latin typeface="+mn-lt"/>
        <a:ea typeface="+mn-ea"/>
        <a:cs typeface="+mn-cs"/>
        <a:sym typeface="Helvetica"/>
      </a:defRPr>
    </a:lvl3pPr>
    <a:lvl4pPr indent="685800" defTabSz="457200" latinLnBrk="0">
      <a:defRPr sz="2200">
        <a:latin typeface="+mn-lt"/>
        <a:ea typeface="+mn-ea"/>
        <a:cs typeface="+mn-cs"/>
        <a:sym typeface="Helvetica"/>
      </a:defRPr>
    </a:lvl4pPr>
    <a:lvl5pPr indent="914400" defTabSz="457200" latinLnBrk="0">
      <a:defRPr sz="2200">
        <a:latin typeface="+mn-lt"/>
        <a:ea typeface="+mn-ea"/>
        <a:cs typeface="+mn-cs"/>
        <a:sym typeface="Helvetica"/>
      </a:defRPr>
    </a:lvl5pPr>
    <a:lvl6pPr indent="1143000" defTabSz="457200" latinLnBrk="0">
      <a:defRPr sz="2200">
        <a:latin typeface="+mn-lt"/>
        <a:ea typeface="+mn-ea"/>
        <a:cs typeface="+mn-cs"/>
        <a:sym typeface="Helvetica"/>
      </a:defRPr>
    </a:lvl6pPr>
    <a:lvl7pPr indent="1371600" defTabSz="457200" latinLnBrk="0">
      <a:defRPr sz="2200">
        <a:latin typeface="+mn-lt"/>
        <a:ea typeface="+mn-ea"/>
        <a:cs typeface="+mn-cs"/>
        <a:sym typeface="Helvetica"/>
      </a:defRPr>
    </a:lvl7pPr>
    <a:lvl8pPr indent="1600200" defTabSz="457200" latinLnBrk="0">
      <a:defRPr sz="2200">
        <a:latin typeface="+mn-lt"/>
        <a:ea typeface="+mn-ea"/>
        <a:cs typeface="+mn-cs"/>
        <a:sym typeface="Helvetica"/>
      </a:defRPr>
    </a:lvl8pPr>
    <a:lvl9pPr indent="1828800" defTabSz="457200" latinLnBrk="0">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noRot="1" noChangeAspect="1"/>
          </p:cNvSpPr>
          <p:nvPr>
            <p:ph type="sldImg"/>
          </p:nvPr>
        </p:nvSpPr>
        <p:spPr>
          <a:prstGeom prst="rect">
            <a:avLst/>
          </a:prstGeom>
        </p:spPr>
        <p:txBody>
          <a:bodyPr/>
          <a:lstStyle/>
          <a:p>
            <a:endParaRPr/>
          </a:p>
        </p:txBody>
      </p:sp>
      <p:sp>
        <p:nvSpPr>
          <p:cNvPr id="209" name="Shape 209"/>
          <p:cNvSpPr>
            <a:spLocks noGrp="1"/>
          </p:cNvSpPr>
          <p:nvPr>
            <p:ph type="body" sz="quarter" idx="1"/>
          </p:nvPr>
        </p:nvSpPr>
        <p:spPr>
          <a:prstGeom prst="rect">
            <a:avLst/>
          </a:prstGeom>
        </p:spPr>
        <p:txBody>
          <a:bodyPr/>
          <a:lstStyle/>
          <a:p>
            <a:pPr>
              <a:defRPr sz="1400" b="1">
                <a:solidFill>
                  <a:schemeClr val="accent1">
                    <a:satOff val="-3355"/>
                    <a:lumOff val="26614"/>
                  </a:schemeClr>
                </a:solidFill>
              </a:defRPr>
            </a:pPr>
            <a:r>
              <a:t>Methods in a nutshell</a:t>
            </a:r>
          </a:p>
          <a:p>
            <a:pPr>
              <a:defRPr sz="1400"/>
            </a:pPr>
            <a:r>
              <a:t>a) Collect (timeseries) data on the micro-scale agents comprising the social-like system of interest; b) construct graph representations of the interactions between agents from these data; c) perform manifold learning using methods like diffusion maps or spectral graph wavelets; d) summarize the *shape* of your data; e) repeat this as new data comes online, doing so provides early warning of large and abrupt regime change.</a:t>
            </a:r>
          </a:p>
          <a:p>
            <a:pPr>
              <a:defRPr sz="1400"/>
            </a:pPr>
            <a:endParaRPr/>
          </a:p>
          <a:p>
            <a:pPr>
              <a:defRPr sz="1400" b="1">
                <a:solidFill>
                  <a:schemeClr val="accent1">
                    <a:satOff val="-3355"/>
                    <a:lumOff val="26614"/>
                  </a:schemeClr>
                </a:solidFill>
              </a:defRPr>
            </a:pPr>
            <a:r>
              <a:t>Transition and broader impacts</a:t>
            </a:r>
          </a:p>
          <a:p>
            <a:pPr>
              <a:defRPr sz="1400"/>
            </a:pPr>
            <a:r>
              <a:t>Connections have been built to numerous new collaborators: USC ISI, NGS2, A-teams, SPAWAR</a:t>
            </a:r>
          </a:p>
          <a:p>
            <a:pPr>
              <a:defRPr sz="1400"/>
            </a:pPr>
            <a:r>
              <a:t>I have obtained additional funding from NASA to implement YFA tools for predicting illegal activities at sea ($860K, 3-years)</a:t>
            </a:r>
          </a:p>
          <a:p>
            <a:pPr>
              <a:defRPr sz="1400"/>
            </a:pPr>
            <a:r>
              <a:t>I have started a company: The Prediction Lab LLC, for applying these new methods for real-world problem solving. Currently we are doing so for the City of Salem OR, for predicting harmful algal blooms in the source of their drinking water.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hape 267"/>
          <p:cNvSpPr>
            <a:spLocks noGrp="1" noRot="1" noChangeAspect="1"/>
          </p:cNvSpPr>
          <p:nvPr>
            <p:ph type="sldImg"/>
          </p:nvPr>
        </p:nvSpPr>
        <p:spPr>
          <a:prstGeom prst="rect">
            <a:avLst/>
          </a:prstGeom>
        </p:spPr>
        <p:txBody>
          <a:bodyPr/>
          <a:lstStyle/>
          <a:p>
            <a:endParaRPr/>
          </a:p>
        </p:txBody>
      </p:sp>
      <p:sp>
        <p:nvSpPr>
          <p:cNvPr id="268" name="Shape 268"/>
          <p:cNvSpPr>
            <a:spLocks noGrp="1"/>
          </p:cNvSpPr>
          <p:nvPr>
            <p:ph type="body" sz="quarter" idx="1"/>
          </p:nvPr>
        </p:nvSpPr>
        <p:spPr>
          <a:prstGeom prst="rect">
            <a:avLst/>
          </a:prstGeom>
        </p:spPr>
        <p:txBody>
          <a:bodyPr/>
          <a:lstStyle/>
          <a:p>
            <a:pPr>
              <a:defRPr sz="1600" b="1">
                <a:solidFill>
                  <a:schemeClr val="accent5">
                    <a:hueOff val="-444211"/>
                    <a:satOff val="-14915"/>
                    <a:lumOff val="22857"/>
                  </a:schemeClr>
                </a:solidFill>
              </a:defRPr>
            </a:pPr>
            <a:r>
              <a:t>Key insight/innovation, scientific/technical impact:</a:t>
            </a:r>
          </a:p>
          <a:p>
            <a:pPr>
              <a:defRPr sz="1600"/>
            </a:pPr>
            <a:r>
              <a:rPr b="1"/>
              <a:t>Control</a:t>
            </a:r>
            <a:r>
              <a:t>: by learning how to control social-like systems through small nudges, we will also be able to identify when a social-like systems is being controlled (by an adversary) </a:t>
            </a:r>
          </a:p>
          <a:p>
            <a:pPr>
              <a:defRPr sz="1600"/>
            </a:pPr>
            <a:r>
              <a:rPr b="1"/>
              <a:t>Uncertainty</a:t>
            </a:r>
            <a:r>
              <a:t>: posing our geometric prediction methods in a Bayesian framework will give us explicit bounds on our forecast abilities, and as a consequence allow us to estimate risk, a crucial step for transition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about </a:t>
            </a:r>
            <a:r>
              <a:rPr lang="en-US" dirty="0" err="1"/>
              <a:t>ArXiv</a:t>
            </a:r>
            <a:r>
              <a:rPr lang="en-US" dirty="0"/>
              <a:t> publications… they were submitted Monday 21</a:t>
            </a:r>
            <a:r>
              <a:rPr lang="en-US" baseline="30000" dirty="0"/>
              <a:t>st </a:t>
            </a:r>
            <a:r>
              <a:rPr lang="en-US" dirty="0"/>
              <a:t>2019,  and will be online and active with a DOI on Wed Jan 23</a:t>
            </a:r>
            <a:r>
              <a:rPr lang="en-US" baseline="30000" dirty="0"/>
              <a:t>rd</a:t>
            </a:r>
            <a:r>
              <a:rPr lang="en-US" dirty="0"/>
              <a:t>. I will send an updated ppt with links then.</a:t>
            </a:r>
          </a:p>
        </p:txBody>
      </p:sp>
    </p:spTree>
    <p:extLst>
      <p:ext uri="{BB962C8B-B14F-4D97-AF65-F5344CB8AC3E}">
        <p14:creationId xmlns:p14="http://schemas.microsoft.com/office/powerpoint/2010/main" val="3559491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 Title Slide">
    <p:spTree>
      <p:nvGrpSpPr>
        <p:cNvPr id="1" name=""/>
        <p:cNvGrpSpPr/>
        <p:nvPr/>
      </p:nvGrpSpPr>
      <p:grpSpPr>
        <a:xfrm>
          <a:off x="0" y="0"/>
          <a:ext cx="0" cy="0"/>
          <a:chOff x="0" y="0"/>
          <a:chExt cx="0" cy="0"/>
        </a:xfrm>
      </p:grpSpPr>
      <p:sp>
        <p:nvSpPr>
          <p:cNvPr id="11" name="Line"/>
          <p:cNvSpPr/>
          <p:nvPr/>
        </p:nvSpPr>
        <p:spPr>
          <a:xfrm>
            <a:off x="660400" y="6589487"/>
            <a:ext cx="7823200" cy="1"/>
          </a:xfrm>
          <a:prstGeom prst="line">
            <a:avLst/>
          </a:prstGeom>
          <a:ln w="19050">
            <a:solidFill>
              <a:srgbClr val="EF7038"/>
            </a:solidFill>
          </a:ln>
        </p:spPr>
        <p:txBody>
          <a:bodyPr lIns="0" tIns="0" rIns="0" bIns="0"/>
          <a:lstStyle/>
          <a:p>
            <a:pPr defTabSz="457200">
              <a:defRPr sz="1200">
                <a:uFillTx/>
              </a:defRPr>
            </a:pPr>
            <a:endParaRPr/>
          </a:p>
        </p:txBody>
      </p:sp>
      <p:sp>
        <p:nvSpPr>
          <p:cNvPr id="12" name="Title Text"/>
          <p:cNvSpPr txBox="1">
            <a:spLocks noGrp="1"/>
          </p:cNvSpPr>
          <p:nvPr>
            <p:ph type="title"/>
          </p:nvPr>
        </p:nvSpPr>
        <p:spPr>
          <a:xfrm>
            <a:off x="660400" y="504825"/>
            <a:ext cx="7835900" cy="2890838"/>
          </a:xfrm>
          <a:prstGeom prst="rect">
            <a:avLst/>
          </a:prstGeom>
        </p:spPr>
        <p:txBody>
          <a:bodyPr>
            <a:noAutofit/>
          </a:bodyPr>
          <a:lstStyle>
            <a:lvl1pPr algn="ctr">
              <a:defRPr sz="4400"/>
            </a:lvl1pPr>
          </a:lstStyle>
          <a:p>
            <a:r>
              <a:t>Title Text</a:t>
            </a:r>
          </a:p>
        </p:txBody>
      </p:sp>
      <p:sp>
        <p:nvSpPr>
          <p:cNvPr id="13" name="Body Level One…"/>
          <p:cNvSpPr txBox="1">
            <a:spLocks noGrp="1"/>
          </p:cNvSpPr>
          <p:nvPr>
            <p:ph type="body" sz="half" idx="1"/>
          </p:nvPr>
        </p:nvSpPr>
        <p:spPr>
          <a:xfrm>
            <a:off x="660400" y="3439274"/>
            <a:ext cx="7835900" cy="2268072"/>
          </a:xfrm>
          <a:prstGeom prst="rect">
            <a:avLst/>
          </a:prstGeom>
        </p:spPr>
        <p:txBody>
          <a:bodyPr>
            <a:noAutofit/>
          </a:bodyPr>
          <a:lstStyle>
            <a:lvl1pPr marL="293914" indent="-293914">
              <a:buChar char="–"/>
              <a:defRPr sz="2400"/>
            </a:lvl1pPr>
            <a:lvl2pPr marL="800100" indent="-342900">
              <a:defRPr sz="2400"/>
            </a:lvl2pPr>
            <a:lvl3pPr marL="1188719" indent="-274319">
              <a:buChar char="–"/>
              <a:defRPr sz="2400"/>
            </a:lvl3pPr>
            <a:lvl4pPr marL="1676400" indent="-304800">
              <a:buChar char="–"/>
              <a:defRPr sz="2400"/>
            </a:lvl4pPr>
            <a:lvl5pPr marL="2133600" indent="-304800">
              <a:buChar char="–"/>
              <a:defRPr sz="2400"/>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xfrm>
            <a:off x="6553200" y="6083300"/>
            <a:ext cx="2133600" cy="177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Default - Title and Content">
    <p:spTree>
      <p:nvGrpSpPr>
        <p:cNvPr id="1" name=""/>
        <p:cNvGrpSpPr/>
        <p:nvPr/>
      </p:nvGrpSpPr>
      <p:grpSpPr>
        <a:xfrm>
          <a:off x="0" y="0"/>
          <a:ext cx="0" cy="0"/>
          <a:chOff x="0" y="0"/>
          <a:chExt cx="0" cy="0"/>
        </a:xfrm>
      </p:grpSpPr>
      <p:sp>
        <p:nvSpPr>
          <p:cNvPr id="93" name="Title Text"/>
          <p:cNvSpPr txBox="1">
            <a:spLocks noGrp="1"/>
          </p:cNvSpPr>
          <p:nvPr>
            <p:ph type="title"/>
          </p:nvPr>
        </p:nvSpPr>
        <p:spPr>
          <a:prstGeom prst="rect">
            <a:avLst/>
          </a:prstGeom>
        </p:spPr>
        <p:txBody>
          <a:bodyPr/>
          <a:lstStyle/>
          <a:p>
            <a:r>
              <a:t>Title Text</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Default - Title and Content">
    <p:spTree>
      <p:nvGrpSpPr>
        <p:cNvPr id="1" name=""/>
        <p:cNvGrpSpPr/>
        <p:nvPr/>
      </p:nvGrpSpPr>
      <p:grpSpPr>
        <a:xfrm>
          <a:off x="0" y="0"/>
          <a:ext cx="0" cy="0"/>
          <a:chOff x="0" y="0"/>
          <a:chExt cx="0" cy="0"/>
        </a:xfrm>
      </p:grpSpPr>
      <p:sp>
        <p:nvSpPr>
          <p:cNvPr id="101" name="Line"/>
          <p:cNvSpPr/>
          <p:nvPr/>
        </p:nvSpPr>
        <p:spPr>
          <a:xfrm>
            <a:off x="654050" y="6343470"/>
            <a:ext cx="7842250" cy="1"/>
          </a:xfrm>
          <a:prstGeom prst="line">
            <a:avLst/>
          </a:prstGeom>
          <a:ln w="34925">
            <a:solidFill>
              <a:srgbClr val="EF7038"/>
            </a:solidFill>
          </a:ln>
        </p:spPr>
        <p:txBody>
          <a:bodyPr lIns="0" tIns="0" rIns="0" bIns="0"/>
          <a:lstStyle/>
          <a:p>
            <a:pPr defTabSz="457200">
              <a:defRPr sz="1200">
                <a:uFillTx/>
              </a:defRPr>
            </a:pPr>
            <a:endParaRPr/>
          </a:p>
        </p:txBody>
      </p:sp>
      <p:sp>
        <p:nvSpPr>
          <p:cNvPr id="102" name="Title Text"/>
          <p:cNvSpPr txBox="1">
            <a:spLocks noGrp="1"/>
          </p:cNvSpPr>
          <p:nvPr>
            <p:ph type="title"/>
          </p:nvPr>
        </p:nvSpPr>
        <p:spPr>
          <a:prstGeom prst="rect">
            <a:avLst/>
          </a:prstGeom>
        </p:spPr>
        <p:txBody>
          <a:bodyPr/>
          <a:lstStyle/>
          <a:p>
            <a:r>
              <a:t>Title Text</a:t>
            </a:r>
          </a:p>
        </p:txBody>
      </p:sp>
      <p:sp>
        <p:nvSpPr>
          <p:cNvPr id="103" name="Body Level One…"/>
          <p:cNvSpPr txBox="1">
            <a:spLocks noGrp="1"/>
          </p:cNvSpPr>
          <p:nvPr>
            <p:ph type="body" idx="1"/>
          </p:nvPr>
        </p:nvSpPr>
        <p:spPr>
          <a:prstGeom prst="rect">
            <a:avLst/>
          </a:prstGeom>
        </p:spPr>
        <p:txBody>
          <a:bodyPr/>
          <a:lstStyle>
            <a:lvl1pPr marL="342900" indent="-342900"/>
          </a:lstStyle>
          <a:p>
            <a:r>
              <a:t>Body Level One</a:t>
            </a:r>
          </a:p>
          <a:p>
            <a:pPr lvl="1"/>
            <a:r>
              <a:t>Body Level Two</a:t>
            </a:r>
          </a:p>
          <a:p>
            <a:pPr lvl="2"/>
            <a:r>
              <a:t>Body Level Three</a:t>
            </a:r>
          </a:p>
          <a:p>
            <a:pPr lvl="3"/>
            <a:r>
              <a:t>Body Level Four</a:t>
            </a:r>
          </a:p>
          <a:p>
            <a:pPr lvl="4"/>
            <a:r>
              <a:t>Body Level Five</a:t>
            </a: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el, punkter och bild">
    <p:spTree>
      <p:nvGrpSpPr>
        <p:cNvPr id="1" name=""/>
        <p:cNvGrpSpPr/>
        <p:nvPr/>
      </p:nvGrpSpPr>
      <p:grpSpPr>
        <a:xfrm>
          <a:off x="0" y="0"/>
          <a:ext cx="0" cy="0"/>
          <a:chOff x="0" y="0"/>
          <a:chExt cx="0" cy="0"/>
        </a:xfrm>
      </p:grpSpPr>
      <p:sp>
        <p:nvSpPr>
          <p:cNvPr id="111" name="Image"/>
          <p:cNvSpPr>
            <a:spLocks noGrp="1"/>
          </p:cNvSpPr>
          <p:nvPr>
            <p:ph type="pic" sz="half" idx="13"/>
          </p:nvPr>
        </p:nvSpPr>
        <p:spPr>
          <a:xfrm>
            <a:off x="4723804" y="1830585"/>
            <a:ext cx="3750470" cy="4420197"/>
          </a:xfrm>
          <a:prstGeom prst="rect">
            <a:avLst/>
          </a:prstGeom>
        </p:spPr>
        <p:txBody>
          <a:bodyPr lIns="91439" tIns="45719" rIns="91439" bIns="45719">
            <a:noAutofit/>
          </a:bodyPr>
          <a:lstStyle/>
          <a:p>
            <a:endParaRPr/>
          </a:p>
        </p:txBody>
      </p:sp>
      <p:sp>
        <p:nvSpPr>
          <p:cNvPr id="112" name="Title Text"/>
          <p:cNvSpPr txBox="1">
            <a:spLocks noGrp="1"/>
          </p:cNvSpPr>
          <p:nvPr>
            <p:ph type="title"/>
          </p:nvPr>
        </p:nvSpPr>
        <p:spPr>
          <a:xfrm>
            <a:off x="669726" y="312539"/>
            <a:ext cx="7804548" cy="1518047"/>
          </a:xfrm>
          <a:prstGeom prst="rect">
            <a:avLst/>
          </a:prstGeom>
        </p:spPr>
        <p:txBody>
          <a:bodyPr lIns="35718" tIns="35718" rIns="35718" bIns="35718" anchor="ctr"/>
          <a:lstStyle>
            <a:lvl1pPr algn="ctr" defTabSz="410765">
              <a:lnSpc>
                <a:spcPct val="100000"/>
              </a:lnSpc>
              <a:defRPr sz="5600">
                <a:solidFill>
                  <a:srgbClr val="000000"/>
                </a:solidFill>
                <a:uFillTx/>
              </a:defRPr>
            </a:lvl1pPr>
          </a:lstStyle>
          <a:p>
            <a:r>
              <a:t>Title Text</a:t>
            </a:r>
          </a:p>
        </p:txBody>
      </p:sp>
      <p:sp>
        <p:nvSpPr>
          <p:cNvPr id="113" name="Body Level One…"/>
          <p:cNvSpPr txBox="1">
            <a:spLocks noGrp="1"/>
          </p:cNvSpPr>
          <p:nvPr>
            <p:ph type="body" sz="half" idx="1"/>
          </p:nvPr>
        </p:nvSpPr>
        <p:spPr>
          <a:xfrm>
            <a:off x="669726" y="1830585"/>
            <a:ext cx="3750470" cy="4420197"/>
          </a:xfrm>
          <a:prstGeom prst="rect">
            <a:avLst/>
          </a:prstGeom>
        </p:spPr>
        <p:txBody>
          <a:bodyPr lIns="35718" tIns="35718" rIns="35718" bIns="35718" anchor="ctr"/>
          <a:lstStyle>
            <a:lvl1pPr marL="220435" indent="-220435" defTabSz="410765">
              <a:spcBef>
                <a:spcPts val="2200"/>
              </a:spcBef>
              <a:buSzPct val="75000"/>
              <a:buFontTx/>
              <a:defRPr sz="1800">
                <a:solidFill>
                  <a:srgbClr val="000000"/>
                </a:solidFill>
                <a:uFillTx/>
              </a:defRPr>
            </a:lvl1pPr>
            <a:lvl2pPr marL="563335" indent="-220435" defTabSz="410765">
              <a:spcBef>
                <a:spcPts val="2200"/>
              </a:spcBef>
              <a:buSzPct val="75000"/>
              <a:buFontTx/>
              <a:buChar char="•"/>
              <a:defRPr sz="1800">
                <a:solidFill>
                  <a:srgbClr val="000000"/>
                </a:solidFill>
                <a:uFillTx/>
              </a:defRPr>
            </a:lvl2pPr>
            <a:lvl3pPr marL="906235" indent="-220435" defTabSz="410765">
              <a:spcBef>
                <a:spcPts val="2200"/>
              </a:spcBef>
              <a:buSzPct val="75000"/>
              <a:buFontTx/>
              <a:buChar char="•"/>
              <a:defRPr sz="1800">
                <a:solidFill>
                  <a:srgbClr val="000000"/>
                </a:solidFill>
                <a:uFillTx/>
              </a:defRPr>
            </a:lvl3pPr>
            <a:lvl4pPr marL="1249135" indent="-220435" defTabSz="410765">
              <a:spcBef>
                <a:spcPts val="2200"/>
              </a:spcBef>
              <a:buSzPct val="75000"/>
              <a:buFontTx/>
              <a:defRPr sz="1800">
                <a:solidFill>
                  <a:srgbClr val="000000"/>
                </a:solidFill>
                <a:uFillTx/>
              </a:defRPr>
            </a:lvl4pPr>
            <a:lvl5pPr marL="1592035" indent="-220435" defTabSz="410765">
              <a:spcBef>
                <a:spcPts val="2200"/>
              </a:spcBef>
              <a:buSzPct val="75000"/>
              <a:buFontTx/>
              <a:defRPr sz="1800">
                <a:solidFill>
                  <a:srgbClr val="000000"/>
                </a:solidFill>
                <a:uFillTx/>
              </a:defRPr>
            </a:lvl5pPr>
          </a:lstStyle>
          <a:p>
            <a:r>
              <a:t>Body Level One</a:t>
            </a:r>
          </a:p>
          <a:p>
            <a:pPr lvl="1"/>
            <a:r>
              <a:t>Body Level Two</a:t>
            </a:r>
          </a:p>
          <a:p>
            <a:pPr lvl="2"/>
            <a:r>
              <a:t>Body Level Three</a:t>
            </a:r>
          </a:p>
          <a:p>
            <a:pPr lvl="3"/>
            <a:r>
              <a:t>Body Level Four</a:t>
            </a:r>
          </a:p>
          <a:p>
            <a:pPr lvl="4"/>
            <a:r>
              <a:t>Body Level Five</a:t>
            </a:r>
          </a:p>
        </p:txBody>
      </p:sp>
      <p:sp>
        <p:nvSpPr>
          <p:cNvPr id="114" name="Slide Number"/>
          <p:cNvSpPr txBox="1">
            <a:spLocks noGrp="1"/>
          </p:cNvSpPr>
          <p:nvPr>
            <p:ph type="sldNum" sz="quarter" idx="2"/>
          </p:nvPr>
        </p:nvSpPr>
        <p:spPr>
          <a:xfrm>
            <a:off x="4440708" y="6505277"/>
            <a:ext cx="253654" cy="249238"/>
          </a:xfrm>
          <a:prstGeom prst="rect">
            <a:avLst/>
          </a:prstGeom>
        </p:spPr>
        <p:txBody>
          <a:bodyPr wrap="none" lIns="35718" tIns="35718" rIns="35718" bIns="35718" anchor="t"/>
          <a:lstStyle>
            <a:lvl1pPr algn="ctr" defTabSz="410765">
              <a:defRPr>
                <a:solidFill>
                  <a:srgbClr val="000000"/>
                </a:solidFill>
                <a:uFillTx/>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Default - Title and Content">
    <p:spTree>
      <p:nvGrpSpPr>
        <p:cNvPr id="1" name=""/>
        <p:cNvGrpSpPr/>
        <p:nvPr/>
      </p:nvGrpSpPr>
      <p:grpSpPr>
        <a:xfrm>
          <a:off x="0" y="0"/>
          <a:ext cx="0" cy="0"/>
          <a:chOff x="0" y="0"/>
          <a:chExt cx="0" cy="0"/>
        </a:xfrm>
      </p:grpSpPr>
      <p:sp>
        <p:nvSpPr>
          <p:cNvPr id="121" name="Line"/>
          <p:cNvSpPr/>
          <p:nvPr/>
        </p:nvSpPr>
        <p:spPr>
          <a:xfrm>
            <a:off x="654050" y="6343470"/>
            <a:ext cx="7842250" cy="1"/>
          </a:xfrm>
          <a:prstGeom prst="line">
            <a:avLst/>
          </a:prstGeom>
          <a:ln w="34925">
            <a:solidFill>
              <a:srgbClr val="EF7038"/>
            </a:solidFill>
          </a:ln>
        </p:spPr>
        <p:txBody>
          <a:bodyPr lIns="0" tIns="0" rIns="0" bIns="0"/>
          <a:lstStyle/>
          <a:p>
            <a:pPr defTabSz="457200">
              <a:defRPr sz="1200">
                <a:uFillTx/>
              </a:defRPr>
            </a:pPr>
            <a:endParaRPr/>
          </a:p>
        </p:txBody>
      </p:sp>
      <p:sp>
        <p:nvSpPr>
          <p:cNvPr id="122" name="Title Text"/>
          <p:cNvSpPr txBox="1">
            <a:spLocks noGrp="1"/>
          </p:cNvSpPr>
          <p:nvPr>
            <p:ph type="title"/>
          </p:nvPr>
        </p:nvSpPr>
        <p:spPr>
          <a:prstGeom prst="rect">
            <a:avLst/>
          </a:prstGeom>
        </p:spPr>
        <p:txBody>
          <a:bodyPr/>
          <a:lstStyle>
            <a:lvl1pPr>
              <a:defRPr>
                <a:latin typeface="Calibri"/>
                <a:ea typeface="Calibri"/>
                <a:cs typeface="Calibri"/>
                <a:sym typeface="Calibri"/>
              </a:defRPr>
            </a:lvl1pPr>
          </a:lstStyle>
          <a:p>
            <a:r>
              <a:t>Title Text</a:t>
            </a:r>
          </a:p>
        </p:txBody>
      </p:sp>
      <p:sp>
        <p:nvSpPr>
          <p:cNvPr id="123" name="Body Level One…"/>
          <p:cNvSpPr txBox="1">
            <a:spLocks noGrp="1"/>
          </p:cNvSpPr>
          <p:nvPr>
            <p:ph type="body" idx="1"/>
          </p:nvPr>
        </p:nvSpPr>
        <p:spPr>
          <a:prstGeom prst="rect">
            <a:avLst/>
          </a:prstGeom>
        </p:spPr>
        <p:txBody>
          <a:bodyPr/>
          <a:lstStyle>
            <a:lvl1pPr>
              <a:buFont typeface="Arial"/>
              <a:defRPr>
                <a:latin typeface="Calibri"/>
                <a:ea typeface="Calibri"/>
                <a:cs typeface="Calibri"/>
                <a:sym typeface="Calibri"/>
              </a:defRPr>
            </a:lvl1pPr>
            <a:lvl2pPr>
              <a:buFont typeface="Arial"/>
              <a:defRPr>
                <a:latin typeface="Calibri"/>
                <a:ea typeface="Calibri"/>
                <a:cs typeface="Calibri"/>
                <a:sym typeface="Calibri"/>
              </a:defRPr>
            </a:lvl2pPr>
            <a:lvl3pPr>
              <a:buFont typeface="Arial"/>
              <a:defRPr>
                <a:latin typeface="Calibri"/>
                <a:ea typeface="Calibri"/>
                <a:cs typeface="Calibri"/>
                <a:sym typeface="Calibri"/>
              </a:defRPr>
            </a:lvl3pPr>
            <a:lvl4pPr>
              <a:buFont typeface="Arial"/>
              <a:defRPr>
                <a:latin typeface="Calibri"/>
                <a:ea typeface="Calibri"/>
                <a:cs typeface="Calibri"/>
                <a:sym typeface="Calibri"/>
              </a:defRPr>
            </a:lvl4pPr>
            <a:lvl5pPr>
              <a:buFont typeface="Arial"/>
              <a:defRPr>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24" name="Slide Number"/>
          <p:cNvSpPr txBox="1">
            <a:spLocks noGrp="1"/>
          </p:cNvSpPr>
          <p:nvPr>
            <p:ph type="sldNum" sz="quarter" idx="2"/>
          </p:nvPr>
        </p:nvSpPr>
        <p:spPr>
          <a:prstGeom prst="rect">
            <a:avLst/>
          </a:prstGeom>
        </p:spPr>
        <p:txBody>
          <a:bodyPr/>
          <a:lstStyle>
            <a:lvl1pPr>
              <a:defRPr>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Default - Title and Content">
    <p:spTree>
      <p:nvGrpSpPr>
        <p:cNvPr id="1" name=""/>
        <p:cNvGrpSpPr/>
        <p:nvPr/>
      </p:nvGrpSpPr>
      <p:grpSpPr>
        <a:xfrm>
          <a:off x="0" y="0"/>
          <a:ext cx="0" cy="0"/>
          <a:chOff x="0" y="0"/>
          <a:chExt cx="0" cy="0"/>
        </a:xfrm>
      </p:grpSpPr>
      <p:sp>
        <p:nvSpPr>
          <p:cNvPr id="131" name="Title Text"/>
          <p:cNvSpPr txBox="1">
            <a:spLocks noGrp="1"/>
          </p:cNvSpPr>
          <p:nvPr>
            <p:ph type="title"/>
          </p:nvPr>
        </p:nvSpPr>
        <p:spPr>
          <a:prstGeom prst="rect">
            <a:avLst/>
          </a:prstGeom>
        </p:spPr>
        <p:txBody>
          <a:bodyPr/>
          <a:lstStyle/>
          <a:p>
            <a:r>
              <a:t>Title Text</a:t>
            </a:r>
          </a:p>
        </p:txBody>
      </p:sp>
      <p:sp>
        <p:nvSpPr>
          <p:cNvPr id="132" name="Body Level One…"/>
          <p:cNvSpPr txBox="1">
            <a:spLocks noGrp="1"/>
          </p:cNvSpPr>
          <p:nvPr>
            <p:ph type="body" idx="1"/>
          </p:nvPr>
        </p:nvSpPr>
        <p:spPr>
          <a:prstGeom prst="rect">
            <a:avLst/>
          </a:prstGeom>
        </p:spPr>
        <p:txBody>
          <a:bodyPr/>
          <a:lstStyle>
            <a:lvl2pPr marL="1012825" indent="-555625">
              <a:buChar char="•"/>
            </a:lvl2pPr>
          </a:lstStyle>
          <a:p>
            <a:r>
              <a:t>Body Level One</a:t>
            </a:r>
          </a:p>
          <a:p>
            <a:pPr lvl="1"/>
            <a:r>
              <a:t>Body Level Two</a:t>
            </a:r>
          </a:p>
          <a:p>
            <a:pPr lvl="2"/>
            <a:r>
              <a:t>Body Level Three</a:t>
            </a:r>
          </a:p>
          <a:p>
            <a:pPr lvl="3"/>
            <a:r>
              <a:t>Body Level Four</a:t>
            </a:r>
          </a:p>
          <a:p>
            <a:pPr lvl="4"/>
            <a:r>
              <a:t>Body Level Five</a:t>
            </a:r>
          </a:p>
        </p:txBody>
      </p:sp>
      <p:sp>
        <p:nvSpPr>
          <p:cNvPr id="1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Foto - Vertikalt">
    <p:spTree>
      <p:nvGrpSpPr>
        <p:cNvPr id="1" name=""/>
        <p:cNvGrpSpPr/>
        <p:nvPr/>
      </p:nvGrpSpPr>
      <p:grpSpPr>
        <a:xfrm>
          <a:off x="0" y="0"/>
          <a:ext cx="0" cy="0"/>
          <a:chOff x="0" y="0"/>
          <a:chExt cx="0" cy="0"/>
        </a:xfrm>
      </p:grpSpPr>
      <p:sp>
        <p:nvSpPr>
          <p:cNvPr id="140" name="Image"/>
          <p:cNvSpPr>
            <a:spLocks noGrp="1"/>
          </p:cNvSpPr>
          <p:nvPr>
            <p:ph type="pic" sz="half" idx="13"/>
          </p:nvPr>
        </p:nvSpPr>
        <p:spPr>
          <a:xfrm>
            <a:off x="4723804" y="446484"/>
            <a:ext cx="3750470" cy="5786438"/>
          </a:xfrm>
          <a:prstGeom prst="rect">
            <a:avLst/>
          </a:prstGeom>
        </p:spPr>
        <p:txBody>
          <a:bodyPr lIns="91439" tIns="45719" rIns="91439" bIns="45719">
            <a:noAutofit/>
          </a:bodyPr>
          <a:lstStyle/>
          <a:p>
            <a:endParaRPr/>
          </a:p>
        </p:txBody>
      </p:sp>
      <p:sp>
        <p:nvSpPr>
          <p:cNvPr id="141" name="Title Text"/>
          <p:cNvSpPr txBox="1">
            <a:spLocks noGrp="1"/>
          </p:cNvSpPr>
          <p:nvPr>
            <p:ph type="title"/>
          </p:nvPr>
        </p:nvSpPr>
        <p:spPr>
          <a:xfrm>
            <a:off x="669726" y="446484"/>
            <a:ext cx="3750470" cy="2803923"/>
          </a:xfrm>
          <a:prstGeom prst="rect">
            <a:avLst/>
          </a:prstGeom>
        </p:spPr>
        <p:txBody>
          <a:bodyPr lIns="35718" tIns="35718" rIns="35718" bIns="35718"/>
          <a:lstStyle>
            <a:lvl1pPr algn="ctr" defTabSz="410765">
              <a:lnSpc>
                <a:spcPct val="100000"/>
              </a:lnSpc>
              <a:defRPr sz="4200">
                <a:solidFill>
                  <a:srgbClr val="000000"/>
                </a:solidFill>
                <a:uFillTx/>
                <a:latin typeface="Helvetica Light"/>
                <a:ea typeface="Helvetica Light"/>
                <a:cs typeface="Helvetica Light"/>
                <a:sym typeface="Helvetica Light"/>
              </a:defRPr>
            </a:lvl1pPr>
          </a:lstStyle>
          <a:p>
            <a:r>
              <a:t>Title Text</a:t>
            </a:r>
          </a:p>
        </p:txBody>
      </p:sp>
      <p:sp>
        <p:nvSpPr>
          <p:cNvPr id="142" name="Body Level One…"/>
          <p:cNvSpPr txBox="1">
            <a:spLocks noGrp="1"/>
          </p:cNvSpPr>
          <p:nvPr>
            <p:ph type="body" sz="quarter" idx="1"/>
          </p:nvPr>
        </p:nvSpPr>
        <p:spPr>
          <a:xfrm>
            <a:off x="669726" y="3348632"/>
            <a:ext cx="3750470" cy="2884290"/>
          </a:xfrm>
          <a:prstGeom prst="rect">
            <a:avLst/>
          </a:prstGeom>
        </p:spPr>
        <p:txBody>
          <a:bodyPr lIns="35718" tIns="35718" rIns="35718" bIns="35718"/>
          <a:lstStyle>
            <a:lvl1pPr marL="0" indent="0" algn="ctr" defTabSz="410765">
              <a:spcBef>
                <a:spcPts val="0"/>
              </a:spcBef>
              <a:buSzTx/>
              <a:buFontTx/>
              <a:buNone/>
              <a:defRPr sz="2200">
                <a:solidFill>
                  <a:srgbClr val="000000"/>
                </a:solidFill>
                <a:uFillTx/>
                <a:latin typeface="Helvetica Light"/>
                <a:ea typeface="Helvetica Light"/>
                <a:cs typeface="Helvetica Light"/>
                <a:sym typeface="Helvetica Light"/>
              </a:defRPr>
            </a:lvl1pPr>
            <a:lvl2pPr marL="0" indent="228600" algn="ctr" defTabSz="410765">
              <a:spcBef>
                <a:spcPts val="0"/>
              </a:spcBef>
              <a:buSzTx/>
              <a:buFontTx/>
              <a:buNone/>
              <a:defRPr sz="2200">
                <a:solidFill>
                  <a:srgbClr val="000000"/>
                </a:solidFill>
                <a:uFillTx/>
                <a:latin typeface="Helvetica Light"/>
                <a:ea typeface="Helvetica Light"/>
                <a:cs typeface="Helvetica Light"/>
                <a:sym typeface="Helvetica Light"/>
              </a:defRPr>
            </a:lvl2pPr>
            <a:lvl3pPr marL="0" indent="457200" algn="ctr" defTabSz="410765">
              <a:spcBef>
                <a:spcPts val="0"/>
              </a:spcBef>
              <a:buSzTx/>
              <a:buFontTx/>
              <a:buNone/>
              <a:defRPr sz="2200">
                <a:solidFill>
                  <a:srgbClr val="000000"/>
                </a:solidFill>
                <a:uFillTx/>
                <a:latin typeface="Helvetica Light"/>
                <a:ea typeface="Helvetica Light"/>
                <a:cs typeface="Helvetica Light"/>
                <a:sym typeface="Helvetica Light"/>
              </a:defRPr>
            </a:lvl3pPr>
            <a:lvl4pPr marL="0" indent="685800" algn="ctr" defTabSz="410765">
              <a:spcBef>
                <a:spcPts val="0"/>
              </a:spcBef>
              <a:buSzTx/>
              <a:buFontTx/>
              <a:buNone/>
              <a:defRPr sz="2200">
                <a:solidFill>
                  <a:srgbClr val="000000"/>
                </a:solidFill>
                <a:uFillTx/>
                <a:latin typeface="Helvetica Light"/>
                <a:ea typeface="Helvetica Light"/>
                <a:cs typeface="Helvetica Light"/>
                <a:sym typeface="Helvetica Light"/>
              </a:defRPr>
            </a:lvl4pPr>
            <a:lvl5pPr marL="0" indent="914400" algn="ctr" defTabSz="410765">
              <a:spcBef>
                <a:spcPts val="0"/>
              </a:spcBef>
              <a:buSzTx/>
              <a:buFontTx/>
              <a:buNone/>
              <a:defRPr sz="2200">
                <a:solidFill>
                  <a:srgbClr val="000000"/>
                </a:solidFill>
                <a:uFillTx/>
                <a:latin typeface="Helvetica Light"/>
                <a:ea typeface="Helvetica Light"/>
                <a:cs typeface="Helvetica Light"/>
                <a:sym typeface="Helvetica Light"/>
              </a:defRPr>
            </a:lvl5pPr>
          </a:lstStyle>
          <a:p>
            <a:r>
              <a:t>Body Level One</a:t>
            </a:r>
          </a:p>
          <a:p>
            <a:pPr lvl="1"/>
            <a:r>
              <a:t>Body Level Two</a:t>
            </a:r>
          </a:p>
          <a:p>
            <a:pPr lvl="2"/>
            <a:r>
              <a:t>Body Level Three</a:t>
            </a:r>
          </a:p>
          <a:p>
            <a:pPr lvl="3"/>
            <a:r>
              <a:t>Body Level Four</a:t>
            </a:r>
          </a:p>
          <a:p>
            <a:pPr lvl="4"/>
            <a:r>
              <a:t>Body Level Five</a:t>
            </a:r>
          </a:p>
        </p:txBody>
      </p:sp>
      <p:sp>
        <p:nvSpPr>
          <p:cNvPr id="143" name="Slide Number"/>
          <p:cNvSpPr txBox="1">
            <a:spLocks noGrp="1"/>
          </p:cNvSpPr>
          <p:nvPr>
            <p:ph type="sldNum" sz="quarter" idx="2"/>
          </p:nvPr>
        </p:nvSpPr>
        <p:spPr>
          <a:xfrm>
            <a:off x="4440732" y="6505277"/>
            <a:ext cx="253607" cy="249238"/>
          </a:xfrm>
          <a:prstGeom prst="rect">
            <a:avLst/>
          </a:prstGeom>
        </p:spPr>
        <p:txBody>
          <a:bodyPr wrap="none" lIns="35718" tIns="35718" rIns="35718" bIns="35718" anchor="t"/>
          <a:lstStyle>
            <a:lvl1pPr algn="ctr" defTabSz="410765">
              <a:defRPr>
                <a:solidFill>
                  <a:srgbClr val="000000"/>
                </a:solidFill>
                <a:uFillTx/>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Default - 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prstGeom prst="rect">
            <a:avLst/>
          </a:prstGeom>
        </p:spPr>
        <p:txBody>
          <a:bodyPr/>
          <a:lstStyle/>
          <a:p>
            <a:r>
              <a:t>Title Text</a:t>
            </a:r>
          </a:p>
        </p:txBody>
      </p:sp>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Default - Blank">
    <p:spTree>
      <p:nvGrpSpPr>
        <p:cNvPr id="1" name=""/>
        <p:cNvGrpSpPr/>
        <p:nvPr/>
      </p:nvGrpSpPr>
      <p:grpSpPr>
        <a:xfrm>
          <a:off x="0" y="0"/>
          <a:ext cx="0" cy="0"/>
          <a:chOff x="0" y="0"/>
          <a:chExt cx="0" cy="0"/>
        </a:xfrm>
      </p:grpSpPr>
      <p:sp>
        <p:nvSpPr>
          <p:cNvPr id="30" name="Line"/>
          <p:cNvSpPr/>
          <p:nvPr/>
        </p:nvSpPr>
        <p:spPr>
          <a:xfrm>
            <a:off x="654050" y="6343470"/>
            <a:ext cx="7823200" cy="1"/>
          </a:xfrm>
          <a:prstGeom prst="line">
            <a:avLst/>
          </a:prstGeom>
          <a:ln w="34925">
            <a:solidFill>
              <a:srgbClr val="EF7038"/>
            </a:solidFill>
          </a:ln>
        </p:spPr>
        <p:txBody>
          <a:bodyPr lIns="0" tIns="0" rIns="0" bIns="0"/>
          <a:lstStyle/>
          <a:p>
            <a:pPr defTabSz="457200">
              <a:defRPr sz="1200">
                <a:uFillTx/>
              </a:defRPr>
            </a:pPr>
            <a:endParaRPr/>
          </a:p>
        </p:txBody>
      </p:sp>
      <p:sp>
        <p:nvSpPr>
          <p:cNvPr id="31" name="Slide Number"/>
          <p:cNvSpPr txBox="1">
            <a:spLocks noGrp="1"/>
          </p:cNvSpPr>
          <p:nvPr>
            <p:ph type="sldNum" sz="quarter" idx="2"/>
          </p:nvPr>
        </p:nvSpPr>
        <p:spPr>
          <a:xfrm>
            <a:off x="6553200" y="6083300"/>
            <a:ext cx="2133600" cy="177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Default - Thank You">
    <p:spTree>
      <p:nvGrpSpPr>
        <p:cNvPr id="1" name=""/>
        <p:cNvGrpSpPr/>
        <p:nvPr/>
      </p:nvGrpSpPr>
      <p:grpSpPr>
        <a:xfrm>
          <a:off x="0" y="0"/>
          <a:ext cx="0" cy="0"/>
          <a:chOff x="0" y="0"/>
          <a:chExt cx="0" cy="0"/>
        </a:xfrm>
      </p:grpSpPr>
      <p:sp>
        <p:nvSpPr>
          <p:cNvPr id="38" name="Line"/>
          <p:cNvSpPr/>
          <p:nvPr/>
        </p:nvSpPr>
        <p:spPr>
          <a:xfrm>
            <a:off x="660400" y="5573488"/>
            <a:ext cx="7823200" cy="1"/>
          </a:xfrm>
          <a:prstGeom prst="line">
            <a:avLst/>
          </a:prstGeom>
          <a:ln w="19050">
            <a:solidFill>
              <a:srgbClr val="EF7038"/>
            </a:solidFill>
          </a:ln>
        </p:spPr>
        <p:txBody>
          <a:bodyPr lIns="0" tIns="0" rIns="0" bIns="0"/>
          <a:lstStyle/>
          <a:p>
            <a:pPr defTabSz="457200">
              <a:defRPr sz="1200">
                <a:uFillTx/>
              </a:defRPr>
            </a:pPr>
            <a:endParaRPr/>
          </a:p>
        </p:txBody>
      </p:sp>
      <p:sp>
        <p:nvSpPr>
          <p:cNvPr id="39" name="Title Text"/>
          <p:cNvSpPr txBox="1">
            <a:spLocks noGrp="1"/>
          </p:cNvSpPr>
          <p:nvPr>
            <p:ph type="title"/>
          </p:nvPr>
        </p:nvSpPr>
        <p:spPr>
          <a:xfrm>
            <a:off x="660400" y="2085975"/>
            <a:ext cx="7823200" cy="1143000"/>
          </a:xfrm>
          <a:prstGeom prst="rect">
            <a:avLst/>
          </a:prstGeom>
        </p:spPr>
        <p:txBody>
          <a:bodyPr/>
          <a:lstStyle>
            <a:lvl1pPr algn="ctr">
              <a:defRPr sz="4600"/>
            </a:lvl1pPr>
          </a:lstStyle>
          <a:p>
            <a:r>
              <a:t>Title Text</a:t>
            </a:r>
          </a:p>
        </p:txBody>
      </p:sp>
      <p:pic>
        <p:nvPicPr>
          <p:cNvPr id="40" name="Image" descr="Image"/>
          <p:cNvPicPr>
            <a:picLocks noChangeAspect="1"/>
          </p:cNvPicPr>
          <p:nvPr/>
        </p:nvPicPr>
        <p:blipFill>
          <a:blip r:embed="rId2">
            <a:extLst/>
          </a:blip>
          <a:stretch>
            <a:fillRect/>
          </a:stretch>
        </p:blipFill>
        <p:spPr>
          <a:xfrm>
            <a:off x="660400" y="5589363"/>
            <a:ext cx="2428875" cy="971551"/>
          </a:xfrm>
          <a:prstGeom prst="rect">
            <a:avLst/>
          </a:prstGeom>
          <a:ln w="0">
            <a:solidFill>
              <a:srgbClr val="000000"/>
            </a:solidFill>
            <a:custDash/>
            <a:miter lim="0"/>
          </a:ln>
        </p:spPr>
      </p:pic>
      <p:sp>
        <p:nvSpPr>
          <p:cNvPr id="41" name="Slide Number"/>
          <p:cNvSpPr txBox="1">
            <a:spLocks noGrp="1"/>
          </p:cNvSpPr>
          <p:nvPr>
            <p:ph type="sldNum" sz="quarter" idx="2"/>
          </p:nvPr>
        </p:nvSpPr>
        <p:spPr>
          <a:xfrm>
            <a:off x="6553200" y="6083300"/>
            <a:ext cx="2133600" cy="177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8" name="Rounded Rectangle"/>
          <p:cNvSpPr/>
          <p:nvPr/>
        </p:nvSpPr>
        <p:spPr>
          <a:xfrm>
            <a:off x="80367" y="80367"/>
            <a:ext cx="8983266" cy="6697266"/>
          </a:xfrm>
          <a:prstGeom prst="roundRect">
            <a:avLst>
              <a:gd name="adj" fmla="val 2844"/>
            </a:avLst>
          </a:prstGeom>
          <a:ln w="12700">
            <a:solidFill>
              <a:srgbClr val="FFFFFF"/>
            </a:solidFill>
            <a:miter lim="400000"/>
          </a:ln>
        </p:spPr>
        <p:txBody>
          <a:bodyPr lIns="35718" tIns="35718" rIns="35718" bIns="35718" anchor="ctr"/>
          <a:lstStyle/>
          <a:p>
            <a:pPr algn="ctr" defTabSz="584200">
              <a:defRPr sz="2000">
                <a:solidFill>
                  <a:srgbClr val="FFFFFF"/>
                </a:solidFill>
                <a:effectLst>
                  <a:outerShdw blurRad="38100" dist="12700" dir="5400000" rotWithShape="0">
                    <a:srgbClr val="000000">
                      <a:alpha val="50000"/>
                    </a:srgbClr>
                  </a:outerShdw>
                </a:effectLst>
                <a:uFillTx/>
              </a:defRPr>
            </a:pPr>
            <a:endParaRPr/>
          </a:p>
        </p:txBody>
      </p:sp>
      <p:sp>
        <p:nvSpPr>
          <p:cNvPr id="49" name="Slide Number"/>
          <p:cNvSpPr txBox="1">
            <a:spLocks noGrp="1"/>
          </p:cNvSpPr>
          <p:nvPr>
            <p:ph type="sldNum" sz="quarter" idx="2"/>
          </p:nvPr>
        </p:nvSpPr>
        <p:spPr>
          <a:xfrm>
            <a:off x="4440708" y="6509742"/>
            <a:ext cx="253654" cy="249238"/>
          </a:xfrm>
          <a:prstGeom prst="rect">
            <a:avLst/>
          </a:prstGeom>
        </p:spPr>
        <p:txBody>
          <a:bodyPr wrap="none" lIns="35718" tIns="35718" rIns="35718" bIns="35718" anchor="t"/>
          <a:lstStyle>
            <a:lvl1pPr algn="ctr" defTabSz="584200">
              <a:defRPr>
                <a:solidFill>
                  <a:srgbClr val="FFFFFF"/>
                </a:solidFill>
                <a:uFillTx/>
              </a:defRPr>
            </a:lvl1p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000000"/>
        </a:solidFill>
        <a:effectLst/>
      </p:bgPr>
    </p:bg>
    <p:spTree>
      <p:nvGrpSpPr>
        <p:cNvPr id="1" name=""/>
        <p:cNvGrpSpPr/>
        <p:nvPr/>
      </p:nvGrpSpPr>
      <p:grpSpPr>
        <a:xfrm>
          <a:off x="0" y="0"/>
          <a:ext cx="0" cy="0"/>
          <a:chOff x="0" y="0"/>
          <a:chExt cx="0" cy="0"/>
        </a:xfrm>
      </p:grpSpPr>
      <p:sp>
        <p:nvSpPr>
          <p:cNvPr id="56" name="Title Text"/>
          <p:cNvSpPr txBox="1">
            <a:spLocks noGrp="1"/>
          </p:cNvSpPr>
          <p:nvPr>
            <p:ph type="title"/>
          </p:nvPr>
        </p:nvSpPr>
        <p:spPr>
          <a:xfrm>
            <a:off x="892968" y="178593"/>
            <a:ext cx="7358064" cy="1714501"/>
          </a:xfrm>
          <a:prstGeom prst="rect">
            <a:avLst/>
          </a:prstGeom>
        </p:spPr>
        <p:txBody>
          <a:bodyPr lIns="35718" tIns="35718" rIns="35718" bIns="35718" anchor="ctr">
            <a:noAutofit/>
          </a:bodyPr>
          <a:lstStyle>
            <a:lvl1pPr algn="ctr" defTabSz="584200">
              <a:lnSpc>
                <a:spcPct val="100000"/>
              </a:lnSpc>
              <a:defRPr sz="5800">
                <a:solidFill>
                  <a:srgbClr val="FFFFFF"/>
                </a:solidFill>
                <a:uFillTx/>
              </a:defRPr>
            </a:lvl1pPr>
          </a:lstStyle>
          <a:p>
            <a:r>
              <a:t>Title Text</a:t>
            </a:r>
          </a:p>
        </p:txBody>
      </p:sp>
      <p:sp>
        <p:nvSpPr>
          <p:cNvPr id="57" name="Body Level One…"/>
          <p:cNvSpPr txBox="1">
            <a:spLocks noGrp="1"/>
          </p:cNvSpPr>
          <p:nvPr>
            <p:ph type="body" idx="1"/>
          </p:nvPr>
        </p:nvSpPr>
        <p:spPr>
          <a:xfrm>
            <a:off x="892968" y="1946671"/>
            <a:ext cx="7358064" cy="4018361"/>
          </a:xfrm>
          <a:prstGeom prst="rect">
            <a:avLst/>
          </a:prstGeom>
        </p:spPr>
        <p:txBody>
          <a:bodyPr lIns="35718" tIns="35718" rIns="35718" bIns="35718" anchor="ctr">
            <a:noAutofit/>
          </a:bodyPr>
          <a:lstStyle>
            <a:lvl1pPr marL="698500" indent="-381000" defTabSz="584200">
              <a:spcBef>
                <a:spcPts val="2400"/>
              </a:spcBef>
              <a:buSzPct val="171000"/>
              <a:buFontTx/>
              <a:defRPr>
                <a:solidFill>
                  <a:srgbClr val="FFFFFF"/>
                </a:solidFill>
                <a:uFillTx/>
              </a:defRPr>
            </a:lvl1pPr>
            <a:lvl2pPr marL="1143000" indent="-381000" defTabSz="584200">
              <a:spcBef>
                <a:spcPts val="2400"/>
              </a:spcBef>
              <a:buSzPct val="171000"/>
              <a:buFontTx/>
              <a:buChar char="•"/>
              <a:defRPr>
                <a:solidFill>
                  <a:srgbClr val="FFFFFF"/>
                </a:solidFill>
                <a:uFillTx/>
              </a:defRPr>
            </a:lvl2pPr>
            <a:lvl3pPr marL="1587500" indent="-381000" defTabSz="584200">
              <a:spcBef>
                <a:spcPts val="2400"/>
              </a:spcBef>
              <a:buSzPct val="171000"/>
              <a:buFontTx/>
              <a:buChar char="•"/>
              <a:defRPr>
                <a:solidFill>
                  <a:srgbClr val="FFFFFF"/>
                </a:solidFill>
                <a:uFillTx/>
              </a:defRPr>
            </a:lvl3pPr>
            <a:lvl4pPr marL="2032000" indent="-381000" defTabSz="584200">
              <a:spcBef>
                <a:spcPts val="2400"/>
              </a:spcBef>
              <a:buSzPct val="171000"/>
              <a:buFontTx/>
              <a:defRPr>
                <a:solidFill>
                  <a:srgbClr val="FFFFFF"/>
                </a:solidFill>
                <a:uFillTx/>
              </a:defRPr>
            </a:lvl4pPr>
            <a:lvl5pPr marL="2476500" indent="-381000" defTabSz="584200">
              <a:spcBef>
                <a:spcPts val="2400"/>
              </a:spcBef>
              <a:buSzPct val="171000"/>
              <a:buFontTx/>
              <a:defRPr>
                <a:solidFill>
                  <a:srgbClr val="FFFFFF"/>
                </a:solidFill>
                <a:uFillTx/>
              </a:defRPr>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xfrm>
            <a:off x="4440708" y="6509742"/>
            <a:ext cx="253654" cy="249238"/>
          </a:xfrm>
          <a:prstGeom prst="rect">
            <a:avLst/>
          </a:prstGeom>
        </p:spPr>
        <p:txBody>
          <a:bodyPr wrap="none" lIns="35718" tIns="35718" rIns="35718" bIns="35718" anchor="t"/>
          <a:lstStyle>
            <a:lvl1pPr algn="ctr" defTabSz="584200">
              <a:defRPr>
                <a:solidFill>
                  <a:srgbClr val="FFFFFF"/>
                </a:solidFill>
                <a:uFillTx/>
              </a:defRPr>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Foto - Vertikalt">
    <p:spTree>
      <p:nvGrpSpPr>
        <p:cNvPr id="1" name=""/>
        <p:cNvGrpSpPr/>
        <p:nvPr/>
      </p:nvGrpSpPr>
      <p:grpSpPr>
        <a:xfrm>
          <a:off x="0" y="0"/>
          <a:ext cx="0" cy="0"/>
          <a:chOff x="0" y="0"/>
          <a:chExt cx="0" cy="0"/>
        </a:xfrm>
      </p:grpSpPr>
      <p:sp>
        <p:nvSpPr>
          <p:cNvPr id="65" name="Image"/>
          <p:cNvSpPr>
            <a:spLocks noGrp="1"/>
          </p:cNvSpPr>
          <p:nvPr>
            <p:ph type="pic" sz="half" idx="13"/>
          </p:nvPr>
        </p:nvSpPr>
        <p:spPr>
          <a:xfrm>
            <a:off x="4723804" y="446484"/>
            <a:ext cx="3750470" cy="5786438"/>
          </a:xfrm>
          <a:prstGeom prst="rect">
            <a:avLst/>
          </a:prstGeom>
        </p:spPr>
        <p:txBody>
          <a:bodyPr lIns="91439" tIns="45719" rIns="91439" bIns="45719">
            <a:noAutofit/>
          </a:bodyPr>
          <a:lstStyle/>
          <a:p>
            <a:endParaRPr/>
          </a:p>
        </p:txBody>
      </p:sp>
      <p:sp>
        <p:nvSpPr>
          <p:cNvPr id="66" name="Title Text"/>
          <p:cNvSpPr txBox="1">
            <a:spLocks noGrp="1"/>
          </p:cNvSpPr>
          <p:nvPr>
            <p:ph type="title"/>
          </p:nvPr>
        </p:nvSpPr>
        <p:spPr>
          <a:xfrm>
            <a:off x="669726" y="446484"/>
            <a:ext cx="3750470" cy="2803923"/>
          </a:xfrm>
          <a:prstGeom prst="rect">
            <a:avLst/>
          </a:prstGeom>
        </p:spPr>
        <p:txBody>
          <a:bodyPr lIns="35718" tIns="35718" rIns="35718" bIns="35718"/>
          <a:lstStyle>
            <a:lvl1pPr algn="ctr" defTabSz="410765">
              <a:lnSpc>
                <a:spcPct val="100000"/>
              </a:lnSpc>
              <a:defRPr sz="4200">
                <a:solidFill>
                  <a:srgbClr val="000000"/>
                </a:solidFill>
                <a:uFillTx/>
              </a:defRPr>
            </a:lvl1pPr>
          </a:lstStyle>
          <a:p>
            <a:r>
              <a:t>Title Text</a:t>
            </a:r>
          </a:p>
        </p:txBody>
      </p:sp>
      <p:sp>
        <p:nvSpPr>
          <p:cNvPr id="67" name="Body Level One…"/>
          <p:cNvSpPr txBox="1">
            <a:spLocks noGrp="1"/>
          </p:cNvSpPr>
          <p:nvPr>
            <p:ph type="body" sz="quarter" idx="1"/>
          </p:nvPr>
        </p:nvSpPr>
        <p:spPr>
          <a:xfrm>
            <a:off x="669726" y="3348632"/>
            <a:ext cx="3750470" cy="2884290"/>
          </a:xfrm>
          <a:prstGeom prst="rect">
            <a:avLst/>
          </a:prstGeom>
        </p:spPr>
        <p:txBody>
          <a:bodyPr lIns="35718" tIns="35718" rIns="35718" bIns="35718"/>
          <a:lstStyle>
            <a:lvl1pPr marL="0" indent="0" algn="ctr" defTabSz="410765">
              <a:spcBef>
                <a:spcPts val="0"/>
              </a:spcBef>
              <a:buSzTx/>
              <a:buFontTx/>
              <a:buNone/>
              <a:defRPr sz="2200">
                <a:solidFill>
                  <a:srgbClr val="000000"/>
                </a:solidFill>
                <a:uFillTx/>
              </a:defRPr>
            </a:lvl1pPr>
            <a:lvl2pPr marL="0" indent="228600" algn="ctr" defTabSz="410765">
              <a:spcBef>
                <a:spcPts val="0"/>
              </a:spcBef>
              <a:buSzTx/>
              <a:buFontTx/>
              <a:buNone/>
              <a:defRPr sz="2200">
                <a:solidFill>
                  <a:srgbClr val="000000"/>
                </a:solidFill>
                <a:uFillTx/>
              </a:defRPr>
            </a:lvl2pPr>
            <a:lvl3pPr marL="0" indent="457200" algn="ctr" defTabSz="410765">
              <a:spcBef>
                <a:spcPts val="0"/>
              </a:spcBef>
              <a:buSzTx/>
              <a:buFontTx/>
              <a:buNone/>
              <a:defRPr sz="2200">
                <a:solidFill>
                  <a:srgbClr val="000000"/>
                </a:solidFill>
                <a:uFillTx/>
              </a:defRPr>
            </a:lvl3pPr>
            <a:lvl4pPr marL="0" indent="685800" algn="ctr" defTabSz="410765">
              <a:spcBef>
                <a:spcPts val="0"/>
              </a:spcBef>
              <a:buSzTx/>
              <a:buFontTx/>
              <a:buNone/>
              <a:defRPr sz="2200">
                <a:solidFill>
                  <a:srgbClr val="000000"/>
                </a:solidFill>
                <a:uFillTx/>
              </a:defRPr>
            </a:lvl4pPr>
            <a:lvl5pPr marL="0" indent="914400" algn="ctr" defTabSz="410765">
              <a:spcBef>
                <a:spcPts val="0"/>
              </a:spcBef>
              <a:buSzTx/>
              <a:buFontTx/>
              <a:buNone/>
              <a:defRPr sz="2200">
                <a:solidFill>
                  <a:srgbClr val="000000"/>
                </a:solidFill>
                <a:uFillTx/>
              </a:defRPr>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4440708" y="6505277"/>
            <a:ext cx="253654" cy="249238"/>
          </a:xfrm>
          <a:prstGeom prst="rect">
            <a:avLst/>
          </a:prstGeom>
        </p:spPr>
        <p:txBody>
          <a:bodyPr wrap="none" lIns="35718" tIns="35718" rIns="35718" bIns="35718" anchor="t"/>
          <a:lstStyle>
            <a:lvl1pPr algn="ctr" defTabSz="410765">
              <a:defRPr>
                <a:solidFill>
                  <a:srgbClr val="000000"/>
                </a:solidFill>
                <a:uFillTx/>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Default - Title and Content">
    <p:spTree>
      <p:nvGrpSpPr>
        <p:cNvPr id="1" name=""/>
        <p:cNvGrpSpPr/>
        <p:nvPr/>
      </p:nvGrpSpPr>
      <p:grpSpPr>
        <a:xfrm>
          <a:off x="0" y="0"/>
          <a:ext cx="0" cy="0"/>
          <a:chOff x="0" y="0"/>
          <a:chExt cx="0" cy="0"/>
        </a:xfrm>
      </p:grpSpPr>
      <p:sp>
        <p:nvSpPr>
          <p:cNvPr id="75" name="Line"/>
          <p:cNvSpPr/>
          <p:nvPr/>
        </p:nvSpPr>
        <p:spPr>
          <a:xfrm>
            <a:off x="654050" y="6597470"/>
            <a:ext cx="7842250" cy="1"/>
          </a:xfrm>
          <a:prstGeom prst="line">
            <a:avLst/>
          </a:prstGeom>
          <a:ln w="34925">
            <a:solidFill>
              <a:srgbClr val="EF7038"/>
            </a:solidFill>
          </a:ln>
        </p:spPr>
        <p:txBody>
          <a:bodyPr lIns="0" tIns="0" rIns="0" bIns="0"/>
          <a:lstStyle/>
          <a:p>
            <a:pPr defTabSz="457200">
              <a:defRPr sz="1200">
                <a:uFillTx/>
              </a:defRPr>
            </a:pPr>
            <a:endParaRPr/>
          </a:p>
        </p:txBody>
      </p:sp>
      <p:sp>
        <p:nvSpPr>
          <p:cNvPr id="76" name="Title Text"/>
          <p:cNvSpPr txBox="1">
            <a:spLocks noGrp="1"/>
          </p:cNvSpPr>
          <p:nvPr>
            <p:ph type="title"/>
          </p:nvPr>
        </p:nvSpPr>
        <p:spPr>
          <a:prstGeom prst="rect">
            <a:avLst/>
          </a:prstGeom>
        </p:spPr>
        <p:txBody>
          <a:bodyPr/>
          <a:lstStyle/>
          <a:p>
            <a:r>
              <a:t>Title Text</a:t>
            </a:r>
          </a:p>
        </p:txBody>
      </p:sp>
      <p:sp>
        <p:nvSpPr>
          <p:cNvPr id="7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el - Upptill">
    <p:spTree>
      <p:nvGrpSpPr>
        <p:cNvPr id="1" name=""/>
        <p:cNvGrpSpPr/>
        <p:nvPr/>
      </p:nvGrpSpPr>
      <p:grpSpPr>
        <a:xfrm>
          <a:off x="0" y="0"/>
          <a:ext cx="0" cy="0"/>
          <a:chOff x="0" y="0"/>
          <a:chExt cx="0" cy="0"/>
        </a:xfrm>
      </p:grpSpPr>
      <p:sp>
        <p:nvSpPr>
          <p:cNvPr id="85" name="Title Text"/>
          <p:cNvSpPr txBox="1">
            <a:spLocks noGrp="1"/>
          </p:cNvSpPr>
          <p:nvPr>
            <p:ph type="title"/>
          </p:nvPr>
        </p:nvSpPr>
        <p:spPr>
          <a:xfrm>
            <a:off x="669726" y="312539"/>
            <a:ext cx="7804548" cy="1518047"/>
          </a:xfrm>
          <a:prstGeom prst="rect">
            <a:avLst/>
          </a:prstGeom>
        </p:spPr>
        <p:txBody>
          <a:bodyPr lIns="35718" tIns="35718" rIns="35718" bIns="35718" anchor="ctr"/>
          <a:lstStyle>
            <a:lvl1pPr algn="ctr" defTabSz="410765">
              <a:lnSpc>
                <a:spcPct val="100000"/>
              </a:lnSpc>
              <a:defRPr sz="5600">
                <a:solidFill>
                  <a:srgbClr val="000000"/>
                </a:solidFill>
                <a:uFillTx/>
              </a:defRPr>
            </a:lvl1pPr>
          </a:lstStyle>
          <a:p>
            <a:r>
              <a:t>Title Text</a:t>
            </a:r>
          </a:p>
        </p:txBody>
      </p:sp>
      <p:sp>
        <p:nvSpPr>
          <p:cNvPr id="86" name="Slide Number"/>
          <p:cNvSpPr txBox="1">
            <a:spLocks noGrp="1"/>
          </p:cNvSpPr>
          <p:nvPr>
            <p:ph type="sldNum" sz="quarter" idx="2"/>
          </p:nvPr>
        </p:nvSpPr>
        <p:spPr>
          <a:xfrm>
            <a:off x="4440708" y="6505277"/>
            <a:ext cx="253654" cy="249238"/>
          </a:xfrm>
          <a:prstGeom prst="rect">
            <a:avLst/>
          </a:prstGeom>
        </p:spPr>
        <p:txBody>
          <a:bodyPr wrap="none" lIns="35718" tIns="35718" rIns="35718" bIns="35718" anchor="t"/>
          <a:lstStyle>
            <a:lvl1pPr algn="ctr" defTabSz="410765">
              <a:defRPr>
                <a:solidFill>
                  <a:srgbClr val="000000"/>
                </a:solidFill>
                <a:uFillTx/>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54050" y="0"/>
            <a:ext cx="7842250" cy="1028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ormAutofit/>
          </a:bodyPr>
          <a:lstStyle/>
          <a:p>
            <a:r>
              <a:t>Title Text</a:t>
            </a:r>
          </a:p>
        </p:txBody>
      </p:sp>
      <p:sp>
        <p:nvSpPr>
          <p:cNvPr id="3" name="Body Level One…"/>
          <p:cNvSpPr txBox="1">
            <a:spLocks noGrp="1"/>
          </p:cNvSpPr>
          <p:nvPr>
            <p:ph type="body" idx="1"/>
          </p:nvPr>
        </p:nvSpPr>
        <p:spPr>
          <a:xfrm>
            <a:off x="654050" y="1295400"/>
            <a:ext cx="7842250" cy="5562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2pPr>
              <a:buChar char="–"/>
            </a:lvl2pPr>
            <a:lvl3pPr>
              <a:buChar char="▪"/>
            </a:lvl3p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988059" y="6361112"/>
            <a:ext cx="508241" cy="177801"/>
          </a:xfrm>
          <a:prstGeom prst="rect">
            <a:avLst/>
          </a:prstGeom>
          <a:ln w="12700">
            <a:miter lim="400000"/>
          </a:ln>
        </p:spPr>
        <p:txBody>
          <a:bodyPr lIns="0" tIns="0" rIns="0" bIns="0" anchor="ctr">
            <a:spAutoFit/>
          </a:bodyPr>
          <a:lstStyle>
            <a:lvl1pPr algn="r">
              <a:defRPr sz="1200">
                <a:solidFill>
                  <a:srgbClr val="7F7F7F"/>
                </a:solidFill>
                <a:uFill>
                  <a:solidFill>
                    <a:srgbClr val="7F7F7F"/>
                  </a:solidFill>
                </a:u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914400" latinLnBrk="0">
        <a:lnSpc>
          <a:spcPct val="90000"/>
        </a:lnSpc>
        <a:spcBef>
          <a:spcPts val="0"/>
        </a:spcBef>
        <a:spcAft>
          <a:spcPts val="0"/>
        </a:spcAft>
        <a:buClrTx/>
        <a:buSzTx/>
        <a:buFontTx/>
        <a:buNone/>
        <a:tabLst/>
        <a:defRPr sz="3600" b="0" i="0" u="none" strike="noStrike" cap="none" spc="0" baseline="0">
          <a:ln>
            <a:noFill/>
          </a:ln>
          <a:solidFill>
            <a:srgbClr val="7F7F7F"/>
          </a:solidFill>
          <a:uFill>
            <a:solidFill>
              <a:srgbClr val="7F7F7F"/>
            </a:solidFill>
          </a:uFill>
          <a:latin typeface="+mn-lt"/>
          <a:ea typeface="+mn-ea"/>
          <a:cs typeface="+mn-cs"/>
          <a:sym typeface="Helvetica"/>
        </a:defRPr>
      </a:lvl1pPr>
      <a:lvl2pPr marL="0" marR="0" indent="0" algn="l" defTabSz="914400" latinLnBrk="0">
        <a:lnSpc>
          <a:spcPct val="90000"/>
        </a:lnSpc>
        <a:spcBef>
          <a:spcPts val="0"/>
        </a:spcBef>
        <a:spcAft>
          <a:spcPts val="0"/>
        </a:spcAft>
        <a:buClrTx/>
        <a:buSzTx/>
        <a:buFontTx/>
        <a:buNone/>
        <a:tabLst/>
        <a:defRPr sz="3600" b="0" i="0" u="none" strike="noStrike" cap="none" spc="0" baseline="0">
          <a:ln>
            <a:noFill/>
          </a:ln>
          <a:solidFill>
            <a:srgbClr val="7F7F7F"/>
          </a:solidFill>
          <a:uFill>
            <a:solidFill>
              <a:srgbClr val="7F7F7F"/>
            </a:solidFill>
          </a:uFill>
          <a:latin typeface="+mn-lt"/>
          <a:ea typeface="+mn-ea"/>
          <a:cs typeface="+mn-cs"/>
          <a:sym typeface="Helvetica"/>
        </a:defRPr>
      </a:lvl2pPr>
      <a:lvl3pPr marL="0" marR="0" indent="342900" algn="l" defTabSz="914400" latinLnBrk="0">
        <a:lnSpc>
          <a:spcPct val="90000"/>
        </a:lnSpc>
        <a:spcBef>
          <a:spcPts val="0"/>
        </a:spcBef>
        <a:spcAft>
          <a:spcPts val="0"/>
        </a:spcAft>
        <a:buClrTx/>
        <a:buSzTx/>
        <a:buFontTx/>
        <a:buNone/>
        <a:tabLst/>
        <a:defRPr sz="3600" b="0" i="0" u="none" strike="noStrike" cap="none" spc="0" baseline="0">
          <a:ln>
            <a:noFill/>
          </a:ln>
          <a:solidFill>
            <a:srgbClr val="7F7F7F"/>
          </a:solidFill>
          <a:uFill>
            <a:solidFill>
              <a:srgbClr val="7F7F7F"/>
            </a:solidFill>
          </a:uFill>
          <a:latin typeface="+mn-lt"/>
          <a:ea typeface="+mn-ea"/>
          <a:cs typeface="+mn-cs"/>
          <a:sym typeface="Helvetica"/>
        </a:defRPr>
      </a:lvl3pPr>
      <a:lvl4pPr marL="0" marR="0" indent="685800" algn="l" defTabSz="914400" latinLnBrk="0">
        <a:lnSpc>
          <a:spcPct val="90000"/>
        </a:lnSpc>
        <a:spcBef>
          <a:spcPts val="0"/>
        </a:spcBef>
        <a:spcAft>
          <a:spcPts val="0"/>
        </a:spcAft>
        <a:buClrTx/>
        <a:buSzTx/>
        <a:buFontTx/>
        <a:buNone/>
        <a:tabLst/>
        <a:defRPr sz="3600" b="0" i="0" u="none" strike="noStrike" cap="none" spc="0" baseline="0">
          <a:ln>
            <a:noFill/>
          </a:ln>
          <a:solidFill>
            <a:srgbClr val="7F7F7F"/>
          </a:solidFill>
          <a:uFill>
            <a:solidFill>
              <a:srgbClr val="7F7F7F"/>
            </a:solidFill>
          </a:uFill>
          <a:latin typeface="+mn-lt"/>
          <a:ea typeface="+mn-ea"/>
          <a:cs typeface="+mn-cs"/>
          <a:sym typeface="Helvetica"/>
        </a:defRPr>
      </a:lvl4pPr>
      <a:lvl5pPr marL="0" marR="0" indent="1028700" algn="l" defTabSz="914400" latinLnBrk="0">
        <a:lnSpc>
          <a:spcPct val="90000"/>
        </a:lnSpc>
        <a:spcBef>
          <a:spcPts val="0"/>
        </a:spcBef>
        <a:spcAft>
          <a:spcPts val="0"/>
        </a:spcAft>
        <a:buClrTx/>
        <a:buSzTx/>
        <a:buFontTx/>
        <a:buNone/>
        <a:tabLst/>
        <a:defRPr sz="3600" b="0" i="0" u="none" strike="noStrike" cap="none" spc="0" baseline="0">
          <a:ln>
            <a:noFill/>
          </a:ln>
          <a:solidFill>
            <a:srgbClr val="7F7F7F"/>
          </a:solidFill>
          <a:uFill>
            <a:solidFill>
              <a:srgbClr val="7F7F7F"/>
            </a:solidFill>
          </a:uFill>
          <a:latin typeface="+mn-lt"/>
          <a:ea typeface="+mn-ea"/>
          <a:cs typeface="+mn-cs"/>
          <a:sym typeface="Helvetica"/>
        </a:defRPr>
      </a:lvl5pPr>
      <a:lvl6pPr marL="0" marR="0" indent="1371600" algn="l" defTabSz="914400" latinLnBrk="0">
        <a:lnSpc>
          <a:spcPct val="90000"/>
        </a:lnSpc>
        <a:spcBef>
          <a:spcPts val="0"/>
        </a:spcBef>
        <a:spcAft>
          <a:spcPts val="0"/>
        </a:spcAft>
        <a:buClrTx/>
        <a:buSzTx/>
        <a:buFontTx/>
        <a:buNone/>
        <a:tabLst/>
        <a:defRPr sz="3600" b="0" i="0" u="none" strike="noStrike" cap="none" spc="0" baseline="0">
          <a:ln>
            <a:noFill/>
          </a:ln>
          <a:solidFill>
            <a:srgbClr val="7F7F7F"/>
          </a:solidFill>
          <a:uFill>
            <a:solidFill>
              <a:srgbClr val="7F7F7F"/>
            </a:solidFill>
          </a:uFill>
          <a:latin typeface="+mn-lt"/>
          <a:ea typeface="+mn-ea"/>
          <a:cs typeface="+mn-cs"/>
          <a:sym typeface="Helvetica"/>
        </a:defRPr>
      </a:lvl6pPr>
      <a:lvl7pPr marL="0" marR="0" indent="1714500" algn="l" defTabSz="914400" latinLnBrk="0">
        <a:lnSpc>
          <a:spcPct val="90000"/>
        </a:lnSpc>
        <a:spcBef>
          <a:spcPts val="0"/>
        </a:spcBef>
        <a:spcAft>
          <a:spcPts val="0"/>
        </a:spcAft>
        <a:buClrTx/>
        <a:buSzTx/>
        <a:buFontTx/>
        <a:buNone/>
        <a:tabLst/>
        <a:defRPr sz="3600" b="0" i="0" u="none" strike="noStrike" cap="none" spc="0" baseline="0">
          <a:ln>
            <a:noFill/>
          </a:ln>
          <a:solidFill>
            <a:srgbClr val="7F7F7F"/>
          </a:solidFill>
          <a:uFill>
            <a:solidFill>
              <a:srgbClr val="7F7F7F"/>
            </a:solidFill>
          </a:uFill>
          <a:latin typeface="+mn-lt"/>
          <a:ea typeface="+mn-ea"/>
          <a:cs typeface="+mn-cs"/>
          <a:sym typeface="Helvetica"/>
        </a:defRPr>
      </a:lvl7pPr>
      <a:lvl8pPr marL="0" marR="0" indent="2057400" algn="l" defTabSz="914400" latinLnBrk="0">
        <a:lnSpc>
          <a:spcPct val="90000"/>
        </a:lnSpc>
        <a:spcBef>
          <a:spcPts val="0"/>
        </a:spcBef>
        <a:spcAft>
          <a:spcPts val="0"/>
        </a:spcAft>
        <a:buClrTx/>
        <a:buSzTx/>
        <a:buFontTx/>
        <a:buNone/>
        <a:tabLst/>
        <a:defRPr sz="3600" b="0" i="0" u="none" strike="noStrike" cap="none" spc="0" baseline="0">
          <a:ln>
            <a:noFill/>
          </a:ln>
          <a:solidFill>
            <a:srgbClr val="7F7F7F"/>
          </a:solidFill>
          <a:uFill>
            <a:solidFill>
              <a:srgbClr val="7F7F7F"/>
            </a:solidFill>
          </a:uFill>
          <a:latin typeface="+mn-lt"/>
          <a:ea typeface="+mn-ea"/>
          <a:cs typeface="+mn-cs"/>
          <a:sym typeface="Helvetica"/>
        </a:defRPr>
      </a:lvl8pPr>
      <a:lvl9pPr marL="0" marR="0" indent="2400300" algn="l" defTabSz="914400" latinLnBrk="0">
        <a:lnSpc>
          <a:spcPct val="90000"/>
        </a:lnSpc>
        <a:spcBef>
          <a:spcPts val="0"/>
        </a:spcBef>
        <a:spcAft>
          <a:spcPts val="0"/>
        </a:spcAft>
        <a:buClrTx/>
        <a:buSzTx/>
        <a:buFontTx/>
        <a:buNone/>
        <a:tabLst/>
        <a:defRPr sz="3600" b="0" i="0" u="none" strike="noStrike" cap="none" spc="0" baseline="0">
          <a:ln>
            <a:noFill/>
          </a:ln>
          <a:solidFill>
            <a:srgbClr val="7F7F7F"/>
          </a:solidFill>
          <a:uFill>
            <a:solidFill>
              <a:srgbClr val="7F7F7F"/>
            </a:solidFill>
          </a:uFill>
          <a:latin typeface="+mn-lt"/>
          <a:ea typeface="+mn-ea"/>
          <a:cs typeface="+mn-cs"/>
          <a:sym typeface="Helvetica"/>
        </a:defRPr>
      </a:lvl9pPr>
    </p:titleStyle>
    <p:bodyStyle>
      <a:lvl1pPr marL="533400" marR="0" indent="-533400" algn="l" defTabSz="914400" rtl="0" latinLnBrk="0">
        <a:lnSpc>
          <a:spcPct val="100000"/>
        </a:lnSpc>
        <a:spcBef>
          <a:spcPts val="400"/>
        </a:spcBef>
        <a:spcAft>
          <a:spcPts val="0"/>
        </a:spcAft>
        <a:buClrTx/>
        <a:buSzPct val="100000"/>
        <a:buFont typeface="Helvetica"/>
        <a:buChar char="•"/>
        <a:tabLst/>
        <a:defRPr sz="2800" b="0" i="0" u="none" strike="noStrike" cap="none" spc="0" baseline="0">
          <a:ln>
            <a:noFill/>
          </a:ln>
          <a:solidFill>
            <a:srgbClr val="262626"/>
          </a:solidFill>
          <a:uFill>
            <a:solidFill>
              <a:srgbClr val="262626"/>
            </a:solidFill>
          </a:uFill>
          <a:latin typeface="+mn-lt"/>
          <a:ea typeface="+mn-ea"/>
          <a:cs typeface="+mn-cs"/>
          <a:sym typeface="Helvetica"/>
        </a:defRPr>
      </a:lvl1pPr>
      <a:lvl2pPr marL="857250" marR="0" indent="-400050" algn="l" defTabSz="914400" rtl="0" latinLnBrk="0">
        <a:lnSpc>
          <a:spcPct val="100000"/>
        </a:lnSpc>
        <a:spcBef>
          <a:spcPts val="400"/>
        </a:spcBef>
        <a:spcAft>
          <a:spcPts val="0"/>
        </a:spcAft>
        <a:buClrTx/>
        <a:buSzPct val="100000"/>
        <a:buFont typeface="Helvetica"/>
        <a:buChar char="•"/>
        <a:tabLst/>
        <a:defRPr sz="2800" b="0" i="0" u="none" strike="noStrike" cap="none" spc="0" baseline="0">
          <a:ln>
            <a:noFill/>
          </a:ln>
          <a:solidFill>
            <a:srgbClr val="262626"/>
          </a:solidFill>
          <a:uFill>
            <a:solidFill>
              <a:srgbClr val="262626"/>
            </a:solidFill>
          </a:uFill>
          <a:latin typeface="+mn-lt"/>
          <a:ea typeface="+mn-ea"/>
          <a:cs typeface="+mn-cs"/>
          <a:sym typeface="Helvetica"/>
        </a:defRPr>
      </a:lvl2pPr>
      <a:lvl3pPr marL="1234439" marR="0" indent="-320039" algn="l" defTabSz="914400" rtl="0" latinLnBrk="0">
        <a:lnSpc>
          <a:spcPct val="100000"/>
        </a:lnSpc>
        <a:spcBef>
          <a:spcPts val="400"/>
        </a:spcBef>
        <a:spcAft>
          <a:spcPts val="0"/>
        </a:spcAft>
        <a:buClrTx/>
        <a:buSzPct val="100000"/>
        <a:buFont typeface="Helvetica"/>
        <a:buChar char="•"/>
        <a:tabLst/>
        <a:defRPr sz="2800" b="0" i="0" u="none" strike="noStrike" cap="none" spc="0" baseline="0">
          <a:ln>
            <a:noFill/>
          </a:ln>
          <a:solidFill>
            <a:srgbClr val="262626"/>
          </a:solidFill>
          <a:uFill>
            <a:solidFill>
              <a:srgbClr val="262626"/>
            </a:solidFill>
          </a:uFill>
          <a:latin typeface="+mn-lt"/>
          <a:ea typeface="+mn-ea"/>
          <a:cs typeface="+mn-cs"/>
          <a:sym typeface="Helvetica"/>
        </a:defRPr>
      </a:lvl3pPr>
      <a:lvl4pPr marL="1727200" marR="0" indent="-355600" algn="l" defTabSz="914400" rtl="0" latinLnBrk="0">
        <a:lnSpc>
          <a:spcPct val="100000"/>
        </a:lnSpc>
        <a:spcBef>
          <a:spcPts val="400"/>
        </a:spcBef>
        <a:spcAft>
          <a:spcPts val="0"/>
        </a:spcAft>
        <a:buClrTx/>
        <a:buSzPct val="100000"/>
        <a:buFont typeface="Helvetica"/>
        <a:buChar char="•"/>
        <a:tabLst/>
        <a:defRPr sz="2800" b="0" i="0" u="none" strike="noStrike" cap="none" spc="0" baseline="0">
          <a:ln>
            <a:noFill/>
          </a:ln>
          <a:solidFill>
            <a:srgbClr val="262626"/>
          </a:solidFill>
          <a:uFill>
            <a:solidFill>
              <a:srgbClr val="262626"/>
            </a:solidFill>
          </a:uFill>
          <a:latin typeface="+mn-lt"/>
          <a:ea typeface="+mn-ea"/>
          <a:cs typeface="+mn-cs"/>
          <a:sym typeface="Helvetica"/>
        </a:defRPr>
      </a:lvl4pPr>
      <a:lvl5pPr marL="2184400" marR="0" indent="-355600" algn="l" defTabSz="914400" rtl="0" latinLnBrk="0">
        <a:lnSpc>
          <a:spcPct val="100000"/>
        </a:lnSpc>
        <a:spcBef>
          <a:spcPts val="400"/>
        </a:spcBef>
        <a:spcAft>
          <a:spcPts val="0"/>
        </a:spcAft>
        <a:buClrTx/>
        <a:buSzPct val="100000"/>
        <a:buFont typeface="Helvetica"/>
        <a:buChar char="•"/>
        <a:tabLst/>
        <a:defRPr sz="2800" b="0" i="0" u="none" strike="noStrike" cap="none" spc="0" baseline="0">
          <a:ln>
            <a:noFill/>
          </a:ln>
          <a:solidFill>
            <a:srgbClr val="262626"/>
          </a:solidFill>
          <a:uFill>
            <a:solidFill>
              <a:srgbClr val="262626"/>
            </a:solidFill>
          </a:uFill>
          <a:latin typeface="+mn-lt"/>
          <a:ea typeface="+mn-ea"/>
          <a:cs typeface="+mn-cs"/>
          <a:sym typeface="Helvetica"/>
        </a:defRPr>
      </a:lvl5pPr>
      <a:lvl6pPr marL="2606039" marR="0" indent="-320039" algn="l" defTabSz="914400" rtl="0" latinLnBrk="0">
        <a:lnSpc>
          <a:spcPct val="100000"/>
        </a:lnSpc>
        <a:spcBef>
          <a:spcPts val="400"/>
        </a:spcBef>
        <a:spcAft>
          <a:spcPts val="0"/>
        </a:spcAft>
        <a:buClrTx/>
        <a:buSzPct val="100000"/>
        <a:buFont typeface="Helvetica"/>
        <a:buChar char="•"/>
        <a:tabLst/>
        <a:defRPr sz="2800" b="0" i="0" u="none" strike="noStrike" cap="none" spc="0" baseline="0">
          <a:ln>
            <a:noFill/>
          </a:ln>
          <a:solidFill>
            <a:srgbClr val="262626"/>
          </a:solidFill>
          <a:uFill>
            <a:solidFill>
              <a:srgbClr val="262626"/>
            </a:solidFill>
          </a:uFill>
          <a:latin typeface="+mn-lt"/>
          <a:ea typeface="+mn-ea"/>
          <a:cs typeface="+mn-cs"/>
          <a:sym typeface="Helvetica"/>
        </a:defRPr>
      </a:lvl6pPr>
      <a:lvl7pPr marL="3063239" marR="0" indent="-320039" algn="l" defTabSz="914400" rtl="0" latinLnBrk="0">
        <a:lnSpc>
          <a:spcPct val="100000"/>
        </a:lnSpc>
        <a:spcBef>
          <a:spcPts val="400"/>
        </a:spcBef>
        <a:spcAft>
          <a:spcPts val="0"/>
        </a:spcAft>
        <a:buClrTx/>
        <a:buSzPct val="100000"/>
        <a:buFont typeface="Helvetica"/>
        <a:buChar char="•"/>
        <a:tabLst/>
        <a:defRPr sz="2800" b="0" i="0" u="none" strike="noStrike" cap="none" spc="0" baseline="0">
          <a:ln>
            <a:noFill/>
          </a:ln>
          <a:solidFill>
            <a:srgbClr val="262626"/>
          </a:solidFill>
          <a:uFill>
            <a:solidFill>
              <a:srgbClr val="262626"/>
            </a:solidFill>
          </a:uFill>
          <a:latin typeface="+mn-lt"/>
          <a:ea typeface="+mn-ea"/>
          <a:cs typeface="+mn-cs"/>
          <a:sym typeface="Helvetica"/>
        </a:defRPr>
      </a:lvl7pPr>
      <a:lvl8pPr marL="3520440" marR="0" indent="-320040" algn="l" defTabSz="914400" rtl="0" latinLnBrk="0">
        <a:lnSpc>
          <a:spcPct val="100000"/>
        </a:lnSpc>
        <a:spcBef>
          <a:spcPts val="400"/>
        </a:spcBef>
        <a:spcAft>
          <a:spcPts val="0"/>
        </a:spcAft>
        <a:buClrTx/>
        <a:buSzPct val="100000"/>
        <a:buFont typeface="Helvetica"/>
        <a:buChar char="•"/>
        <a:tabLst/>
        <a:defRPr sz="2800" b="0" i="0" u="none" strike="noStrike" cap="none" spc="0" baseline="0">
          <a:ln>
            <a:noFill/>
          </a:ln>
          <a:solidFill>
            <a:srgbClr val="262626"/>
          </a:solidFill>
          <a:uFill>
            <a:solidFill>
              <a:srgbClr val="262626"/>
            </a:solidFill>
          </a:uFill>
          <a:latin typeface="+mn-lt"/>
          <a:ea typeface="+mn-ea"/>
          <a:cs typeface="+mn-cs"/>
          <a:sym typeface="Helvetica"/>
        </a:defRPr>
      </a:lvl8pPr>
      <a:lvl9pPr marL="3977640" marR="0" indent="-320040" algn="l" defTabSz="914400" rtl="0" latinLnBrk="0">
        <a:lnSpc>
          <a:spcPct val="100000"/>
        </a:lnSpc>
        <a:spcBef>
          <a:spcPts val="400"/>
        </a:spcBef>
        <a:spcAft>
          <a:spcPts val="0"/>
        </a:spcAft>
        <a:buClrTx/>
        <a:buSzPct val="100000"/>
        <a:buFont typeface="Helvetica"/>
        <a:buChar char="•"/>
        <a:tabLst/>
        <a:defRPr sz="2800" b="0" i="0" u="none" strike="noStrike" cap="none" spc="0" baseline="0">
          <a:ln>
            <a:noFill/>
          </a:ln>
          <a:solidFill>
            <a:srgbClr val="262626"/>
          </a:solidFill>
          <a:uFill>
            <a:solidFill>
              <a:srgbClr val="262626"/>
            </a:solidFill>
          </a:uFill>
          <a:latin typeface="+mn-lt"/>
          <a:ea typeface="+mn-ea"/>
          <a:cs typeface="+mn-cs"/>
          <a:sym typeface="Helvetica"/>
        </a:defRPr>
      </a:lvl9pPr>
    </p:bodyStyle>
    <p:otherStyle>
      <a:lvl1pPr marL="0" marR="0" indent="0" algn="r" defTabSz="914400" latinLnBrk="0">
        <a:lnSpc>
          <a:spcPct val="100000"/>
        </a:lnSpc>
        <a:spcBef>
          <a:spcPts val="0"/>
        </a:spcBef>
        <a:spcAft>
          <a:spcPts val="0"/>
        </a:spcAft>
        <a:buClrTx/>
        <a:buSzTx/>
        <a:buFontTx/>
        <a:buNone/>
        <a:tabLst/>
        <a:defRPr sz="1200" b="0" i="0" u="none" strike="noStrike" cap="none" spc="0" baseline="0">
          <a:ln>
            <a:noFill/>
          </a:ln>
          <a:solidFill>
            <a:schemeClr val="tx1"/>
          </a:solidFill>
          <a:uFill>
            <a:solidFill>
              <a:srgbClr val="7F7F7F"/>
            </a:solidFill>
          </a:uFill>
          <a:latin typeface="+mn-lt"/>
          <a:ea typeface="+mn-ea"/>
          <a:cs typeface="+mn-cs"/>
          <a:sym typeface="Helvetica"/>
        </a:defRPr>
      </a:lvl1pPr>
      <a:lvl2pPr marL="0" marR="0" indent="228600" algn="r" defTabSz="914400" latinLnBrk="0">
        <a:lnSpc>
          <a:spcPct val="100000"/>
        </a:lnSpc>
        <a:spcBef>
          <a:spcPts val="0"/>
        </a:spcBef>
        <a:spcAft>
          <a:spcPts val="0"/>
        </a:spcAft>
        <a:buClrTx/>
        <a:buSzTx/>
        <a:buFontTx/>
        <a:buNone/>
        <a:tabLst/>
        <a:defRPr sz="1200" b="0" i="0" u="none" strike="noStrike" cap="none" spc="0" baseline="0">
          <a:ln>
            <a:noFill/>
          </a:ln>
          <a:solidFill>
            <a:schemeClr val="tx1"/>
          </a:solidFill>
          <a:uFill>
            <a:solidFill>
              <a:srgbClr val="7F7F7F"/>
            </a:solidFill>
          </a:uFill>
          <a:latin typeface="+mn-lt"/>
          <a:ea typeface="+mn-ea"/>
          <a:cs typeface="+mn-cs"/>
          <a:sym typeface="Helvetica"/>
        </a:defRPr>
      </a:lvl2pPr>
      <a:lvl3pPr marL="0" marR="0" indent="457200" algn="r" defTabSz="914400" latinLnBrk="0">
        <a:lnSpc>
          <a:spcPct val="100000"/>
        </a:lnSpc>
        <a:spcBef>
          <a:spcPts val="0"/>
        </a:spcBef>
        <a:spcAft>
          <a:spcPts val="0"/>
        </a:spcAft>
        <a:buClrTx/>
        <a:buSzTx/>
        <a:buFontTx/>
        <a:buNone/>
        <a:tabLst/>
        <a:defRPr sz="1200" b="0" i="0" u="none" strike="noStrike" cap="none" spc="0" baseline="0">
          <a:ln>
            <a:noFill/>
          </a:ln>
          <a:solidFill>
            <a:schemeClr val="tx1"/>
          </a:solidFill>
          <a:uFill>
            <a:solidFill>
              <a:srgbClr val="7F7F7F"/>
            </a:solidFill>
          </a:uFill>
          <a:latin typeface="+mn-lt"/>
          <a:ea typeface="+mn-ea"/>
          <a:cs typeface="+mn-cs"/>
          <a:sym typeface="Helvetica"/>
        </a:defRPr>
      </a:lvl3pPr>
      <a:lvl4pPr marL="0" marR="0" indent="685800" algn="r" defTabSz="914400" latinLnBrk="0">
        <a:lnSpc>
          <a:spcPct val="100000"/>
        </a:lnSpc>
        <a:spcBef>
          <a:spcPts val="0"/>
        </a:spcBef>
        <a:spcAft>
          <a:spcPts val="0"/>
        </a:spcAft>
        <a:buClrTx/>
        <a:buSzTx/>
        <a:buFontTx/>
        <a:buNone/>
        <a:tabLst/>
        <a:defRPr sz="1200" b="0" i="0" u="none" strike="noStrike" cap="none" spc="0" baseline="0">
          <a:ln>
            <a:noFill/>
          </a:ln>
          <a:solidFill>
            <a:schemeClr val="tx1"/>
          </a:solidFill>
          <a:uFill>
            <a:solidFill>
              <a:srgbClr val="7F7F7F"/>
            </a:solidFill>
          </a:uFill>
          <a:latin typeface="+mn-lt"/>
          <a:ea typeface="+mn-ea"/>
          <a:cs typeface="+mn-cs"/>
          <a:sym typeface="Helvetica"/>
        </a:defRPr>
      </a:lvl4pPr>
      <a:lvl5pPr marL="0" marR="0" indent="914400" algn="r" defTabSz="914400" latinLnBrk="0">
        <a:lnSpc>
          <a:spcPct val="100000"/>
        </a:lnSpc>
        <a:spcBef>
          <a:spcPts val="0"/>
        </a:spcBef>
        <a:spcAft>
          <a:spcPts val="0"/>
        </a:spcAft>
        <a:buClrTx/>
        <a:buSzTx/>
        <a:buFontTx/>
        <a:buNone/>
        <a:tabLst/>
        <a:defRPr sz="1200" b="0" i="0" u="none" strike="noStrike" cap="none" spc="0" baseline="0">
          <a:ln>
            <a:noFill/>
          </a:ln>
          <a:solidFill>
            <a:schemeClr val="tx1"/>
          </a:solidFill>
          <a:uFill>
            <a:solidFill>
              <a:srgbClr val="7F7F7F"/>
            </a:solidFill>
          </a:uFill>
          <a:latin typeface="+mn-lt"/>
          <a:ea typeface="+mn-ea"/>
          <a:cs typeface="+mn-cs"/>
          <a:sym typeface="Helvetica"/>
        </a:defRPr>
      </a:lvl5pPr>
      <a:lvl6pPr marL="0" marR="0" indent="1143000" algn="r" defTabSz="914400" latinLnBrk="0">
        <a:lnSpc>
          <a:spcPct val="100000"/>
        </a:lnSpc>
        <a:spcBef>
          <a:spcPts val="0"/>
        </a:spcBef>
        <a:spcAft>
          <a:spcPts val="0"/>
        </a:spcAft>
        <a:buClrTx/>
        <a:buSzTx/>
        <a:buFontTx/>
        <a:buNone/>
        <a:tabLst/>
        <a:defRPr sz="1200" b="0" i="0" u="none" strike="noStrike" cap="none" spc="0" baseline="0">
          <a:ln>
            <a:noFill/>
          </a:ln>
          <a:solidFill>
            <a:schemeClr val="tx1"/>
          </a:solidFill>
          <a:uFill>
            <a:solidFill>
              <a:srgbClr val="7F7F7F"/>
            </a:solidFill>
          </a:uFill>
          <a:latin typeface="+mn-lt"/>
          <a:ea typeface="+mn-ea"/>
          <a:cs typeface="+mn-cs"/>
          <a:sym typeface="Helvetica"/>
        </a:defRPr>
      </a:lvl6pPr>
      <a:lvl7pPr marL="0" marR="0" indent="1371600" algn="r" defTabSz="914400" latinLnBrk="0">
        <a:lnSpc>
          <a:spcPct val="100000"/>
        </a:lnSpc>
        <a:spcBef>
          <a:spcPts val="0"/>
        </a:spcBef>
        <a:spcAft>
          <a:spcPts val="0"/>
        </a:spcAft>
        <a:buClrTx/>
        <a:buSzTx/>
        <a:buFontTx/>
        <a:buNone/>
        <a:tabLst/>
        <a:defRPr sz="1200" b="0" i="0" u="none" strike="noStrike" cap="none" spc="0" baseline="0">
          <a:ln>
            <a:noFill/>
          </a:ln>
          <a:solidFill>
            <a:schemeClr val="tx1"/>
          </a:solidFill>
          <a:uFill>
            <a:solidFill>
              <a:srgbClr val="7F7F7F"/>
            </a:solidFill>
          </a:uFill>
          <a:latin typeface="+mn-lt"/>
          <a:ea typeface="+mn-ea"/>
          <a:cs typeface="+mn-cs"/>
          <a:sym typeface="Helvetica"/>
        </a:defRPr>
      </a:lvl7pPr>
      <a:lvl8pPr marL="0" marR="0" indent="1600200" algn="r" defTabSz="914400" latinLnBrk="0">
        <a:lnSpc>
          <a:spcPct val="100000"/>
        </a:lnSpc>
        <a:spcBef>
          <a:spcPts val="0"/>
        </a:spcBef>
        <a:spcAft>
          <a:spcPts val="0"/>
        </a:spcAft>
        <a:buClrTx/>
        <a:buSzTx/>
        <a:buFontTx/>
        <a:buNone/>
        <a:tabLst/>
        <a:defRPr sz="1200" b="0" i="0" u="none" strike="noStrike" cap="none" spc="0" baseline="0">
          <a:ln>
            <a:noFill/>
          </a:ln>
          <a:solidFill>
            <a:schemeClr val="tx1"/>
          </a:solidFill>
          <a:uFill>
            <a:solidFill>
              <a:srgbClr val="7F7F7F"/>
            </a:solidFill>
          </a:uFill>
          <a:latin typeface="+mn-lt"/>
          <a:ea typeface="+mn-ea"/>
          <a:cs typeface="+mn-cs"/>
          <a:sym typeface="Helvetica"/>
        </a:defRPr>
      </a:lvl8pPr>
      <a:lvl9pPr marL="0" marR="0" indent="1828800" algn="r" defTabSz="914400" latinLnBrk="0">
        <a:lnSpc>
          <a:spcPct val="100000"/>
        </a:lnSpc>
        <a:spcBef>
          <a:spcPts val="0"/>
        </a:spcBef>
        <a:spcAft>
          <a:spcPts val="0"/>
        </a:spcAft>
        <a:buClrTx/>
        <a:buSzTx/>
        <a:buFontTx/>
        <a:buNone/>
        <a:tabLst/>
        <a:defRPr sz="1200" b="0" i="0" u="none" strike="noStrike" cap="none" spc="0" baseline="0">
          <a:ln>
            <a:noFill/>
          </a:ln>
          <a:solidFill>
            <a:schemeClr val="tx1"/>
          </a:solidFill>
          <a:uFill>
            <a:solidFill>
              <a:srgbClr val="7F7F7F"/>
            </a:solidFill>
          </a:uFill>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hyperlink" Target="mailto:jrwatson@coas.oregonstate.edu" TargetMode="External"/><Relationship Id="rId1" Type="http://schemas.openxmlformats.org/officeDocument/2006/relationships/slideLayout" Target="../slideLayouts/slideLayout1.xml"/><Relationship Id="rId4" Type="http://schemas.openxmlformats.org/officeDocument/2006/relationships/image" Target="../media/image3.tif"/></Relationships>
</file>

<file path=ppt/slides/_rels/slide10.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Relationship Id="rId7" Type="http://schemas.openxmlformats.org/officeDocument/2006/relationships/image" Target="../media/image3.ti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tif"/><Relationship Id="rId4" Type="http://schemas.openxmlformats.org/officeDocument/2006/relationships/image" Target="../media/image5.tif"/></Relationships>
</file>

<file path=ppt/slides/_rels/slide5.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James R. Watson…"/>
          <p:cNvSpPr txBox="1">
            <a:spLocks noGrp="1"/>
          </p:cNvSpPr>
          <p:nvPr>
            <p:ph type="body" sz="half" idx="1"/>
          </p:nvPr>
        </p:nvSpPr>
        <p:spPr>
          <a:xfrm>
            <a:off x="660400" y="3320237"/>
            <a:ext cx="7835900" cy="2501540"/>
          </a:xfrm>
          <a:prstGeom prst="rect">
            <a:avLst/>
          </a:prstGeom>
          <a:solidFill>
            <a:srgbClr val="FFFFFF"/>
          </a:solidFill>
        </p:spPr>
        <p:txBody>
          <a:bodyPr>
            <a:normAutofit/>
          </a:bodyPr>
          <a:lstStyle/>
          <a:p>
            <a:pPr marL="0" indent="0" algn="ctr">
              <a:buSzTx/>
              <a:buFontTx/>
              <a:buNone/>
              <a:defRPr>
                <a:solidFill>
                  <a:schemeClr val="accent4">
                    <a:hueOff val="384618"/>
                    <a:satOff val="3869"/>
                    <a:lumOff val="5802"/>
                  </a:schemeClr>
                </a:solidFill>
              </a:defRPr>
            </a:pPr>
            <a:r>
              <a:rPr dirty="0"/>
              <a:t>James R. Watson</a:t>
            </a:r>
          </a:p>
          <a:p>
            <a:pPr marL="0" indent="0" algn="ctr">
              <a:buSzTx/>
              <a:buFontTx/>
              <a:buNone/>
              <a:defRPr sz="1700"/>
            </a:pPr>
            <a:r>
              <a:rPr dirty="0"/>
              <a:t>DARPA YFA 2017-2019</a:t>
            </a:r>
          </a:p>
          <a:p>
            <a:pPr marL="0" indent="0" algn="ctr">
              <a:buSzTx/>
              <a:buFontTx/>
              <a:buNone/>
              <a:defRPr sz="1700"/>
            </a:pPr>
            <a:r>
              <a:rPr dirty="0"/>
              <a:t>Assistant Professor, Oregon State University</a:t>
            </a:r>
          </a:p>
          <a:p>
            <a:pPr marL="0" indent="0" algn="ctr">
              <a:buSzTx/>
              <a:buFontTx/>
              <a:buNone/>
              <a:defRPr sz="1700"/>
            </a:pPr>
            <a:r>
              <a:rPr dirty="0"/>
              <a:t>email: </a:t>
            </a:r>
            <a:r>
              <a:rPr u="sng" dirty="0">
                <a:hlinkClick r:id="rId2"/>
              </a:rPr>
              <a:t>jrwatson@coas.oregonstate.edu</a:t>
            </a:r>
          </a:p>
          <a:p>
            <a:pPr marL="0" indent="0" algn="ctr">
              <a:buSzTx/>
              <a:buFontTx/>
              <a:buNone/>
              <a:defRPr sz="1700"/>
            </a:pPr>
            <a:r>
              <a:rPr dirty="0"/>
              <a:t>web: </a:t>
            </a:r>
            <a:r>
              <a:rPr dirty="0" err="1"/>
              <a:t>jwatson.ceoas.oregonstate.edu</a:t>
            </a:r>
            <a:r>
              <a:rPr dirty="0"/>
              <a:t>/</a:t>
            </a:r>
          </a:p>
        </p:txBody>
      </p:sp>
      <p:sp>
        <p:nvSpPr>
          <p:cNvPr id="153" name="Comparing Micro-Macro Dynamics and Control Across Social-like Systems Using Equation Free Modeling"/>
          <p:cNvSpPr txBox="1">
            <a:spLocks noGrp="1"/>
          </p:cNvSpPr>
          <p:nvPr>
            <p:ph type="title"/>
          </p:nvPr>
        </p:nvSpPr>
        <p:spPr>
          <a:xfrm>
            <a:off x="276536" y="1100959"/>
            <a:ext cx="8603628" cy="2100264"/>
          </a:xfrm>
          <a:prstGeom prst="rect">
            <a:avLst/>
          </a:prstGeom>
        </p:spPr>
        <p:txBody>
          <a:bodyPr>
            <a:normAutofit/>
          </a:bodyPr>
          <a:lstStyle>
            <a:lvl1pPr defTabSz="804672">
              <a:defRPr sz="3872"/>
            </a:lvl1pPr>
          </a:lstStyle>
          <a:p>
            <a:r>
              <a:t>Comparing Micro-Macro Dynamics and Control Across Social-like Systems Using Equation Free Modeling </a:t>
            </a:r>
          </a:p>
        </p:txBody>
      </p:sp>
      <p:pic>
        <p:nvPicPr>
          <p:cNvPr id="154" name="Image" descr="Image"/>
          <p:cNvPicPr>
            <a:picLocks noChangeAspect="1"/>
          </p:cNvPicPr>
          <p:nvPr/>
        </p:nvPicPr>
        <p:blipFill>
          <a:blip r:embed="rId3">
            <a:extLst/>
          </a:blip>
          <a:stretch>
            <a:fillRect/>
          </a:stretch>
        </p:blipFill>
        <p:spPr>
          <a:xfrm>
            <a:off x="586020" y="5527537"/>
            <a:ext cx="2428876" cy="971551"/>
          </a:xfrm>
          <a:prstGeom prst="rect">
            <a:avLst/>
          </a:prstGeom>
          <a:ln w="0">
            <a:noFill/>
            <a:custDash/>
            <a:miter lim="0"/>
          </a:ln>
        </p:spPr>
      </p:pic>
      <p:pic>
        <p:nvPicPr>
          <p:cNvPr id="155" name="Image" descr="Image"/>
          <p:cNvPicPr>
            <a:picLocks noChangeAspect="1"/>
          </p:cNvPicPr>
          <p:nvPr/>
        </p:nvPicPr>
        <p:blipFill>
          <a:blip r:embed="rId4">
            <a:extLst/>
          </a:blip>
          <a:stretch>
            <a:fillRect/>
          </a:stretch>
        </p:blipFill>
        <p:spPr>
          <a:xfrm>
            <a:off x="6924606" y="5623779"/>
            <a:ext cx="1519889" cy="779104"/>
          </a:xfrm>
          <a:prstGeom prst="rect">
            <a:avLst/>
          </a:prstGeom>
          <a:ln w="0">
            <a:noFill/>
            <a:custDash/>
            <a:miter lim="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Publications…"/>
          <p:cNvSpPr txBox="1">
            <a:spLocks noGrp="1"/>
          </p:cNvSpPr>
          <p:nvPr>
            <p:ph type="body" idx="1"/>
          </p:nvPr>
        </p:nvSpPr>
        <p:spPr>
          <a:xfrm>
            <a:off x="1372741" y="1168400"/>
            <a:ext cx="7200950" cy="5562600"/>
          </a:xfrm>
          <a:prstGeom prst="rect">
            <a:avLst/>
          </a:prstGeom>
        </p:spPr>
        <p:txBody>
          <a:bodyPr/>
          <a:lstStyle/>
          <a:p>
            <a:pPr marL="0" indent="0" defTabSz="758951">
              <a:spcBef>
                <a:spcPts val="300"/>
              </a:spcBef>
              <a:buSzTx/>
              <a:buFontTx/>
              <a:buNone/>
              <a:defRPr sz="1743">
                <a:solidFill>
                  <a:schemeClr val="accent4">
                    <a:hueOff val="384618"/>
                    <a:satOff val="3869"/>
                    <a:lumOff val="5802"/>
                  </a:schemeClr>
                </a:solidFill>
              </a:defRPr>
            </a:pPr>
            <a:r>
              <a:rPr dirty="0"/>
              <a:t>Publications </a:t>
            </a:r>
          </a:p>
          <a:p>
            <a:pPr marL="283289" lvl="1" indent="-272748" defTabSz="758951">
              <a:spcBef>
                <a:spcPts val="300"/>
              </a:spcBef>
              <a:defRPr sz="1743"/>
            </a:pPr>
            <a:r>
              <a:rPr dirty="0"/>
              <a:t>Monk, Christopher T., et al (including Watson JR as a co-lead author). "How ecology shapes exploitation: a framework to predict the </a:t>
            </a:r>
            <a:r>
              <a:rPr dirty="0" err="1"/>
              <a:t>behavioural</a:t>
            </a:r>
            <a:r>
              <a:rPr dirty="0"/>
              <a:t> response of human and animal foragers along exploration–exploitation trade‐offs." Ecology letters 21.6 (2018): 779-793. </a:t>
            </a:r>
          </a:p>
          <a:p>
            <a:pPr marL="283289" lvl="1" indent="-272748" defTabSz="758951">
              <a:spcBef>
                <a:spcPts val="300"/>
              </a:spcBef>
              <a:defRPr sz="1743"/>
            </a:pPr>
            <a:r>
              <a:rPr dirty="0" err="1"/>
              <a:t>Gelbaum</a:t>
            </a:r>
            <a:r>
              <a:rPr dirty="0"/>
              <a:t> et al. “Multi-Scale Analysis on Complex Networks using Hermitian Graph Wavelets”, </a:t>
            </a:r>
            <a:r>
              <a:rPr dirty="0" err="1"/>
              <a:t>ArXiv</a:t>
            </a:r>
            <a:r>
              <a:rPr dirty="0"/>
              <a:t> </a:t>
            </a:r>
            <a:r>
              <a:rPr lang="en-US" dirty="0"/>
              <a:t>Pending*</a:t>
            </a:r>
            <a:r>
              <a:rPr dirty="0"/>
              <a:t>.</a:t>
            </a:r>
          </a:p>
          <a:p>
            <a:pPr marL="283289" lvl="1" indent="-272748" defTabSz="758951">
              <a:spcBef>
                <a:spcPts val="300"/>
              </a:spcBef>
              <a:defRPr sz="1743"/>
            </a:pPr>
            <a:r>
              <a:rPr dirty="0"/>
              <a:t>Titus et al. “</a:t>
            </a:r>
            <a:r>
              <a:rPr lang="en-US" dirty="0"/>
              <a:t>System Rattle as an Early Warning Signal of Regime Change in Complex Systems</a:t>
            </a:r>
            <a:r>
              <a:rPr dirty="0"/>
              <a:t>”, </a:t>
            </a:r>
            <a:r>
              <a:rPr dirty="0" err="1"/>
              <a:t>ArXiv</a:t>
            </a:r>
            <a:r>
              <a:rPr dirty="0"/>
              <a:t> </a:t>
            </a:r>
            <a:r>
              <a:rPr lang="en-US" dirty="0"/>
              <a:t>Pending*</a:t>
            </a:r>
            <a:r>
              <a:rPr dirty="0"/>
              <a:t>.</a:t>
            </a:r>
          </a:p>
          <a:p>
            <a:pPr marL="0" indent="0" defTabSz="758951">
              <a:spcBef>
                <a:spcPts val="300"/>
              </a:spcBef>
              <a:buSzTx/>
              <a:buFontTx/>
              <a:buNone/>
              <a:defRPr sz="1743">
                <a:solidFill>
                  <a:schemeClr val="accent4">
                    <a:hueOff val="384618"/>
                    <a:satOff val="3869"/>
                    <a:lumOff val="5802"/>
                  </a:schemeClr>
                </a:solidFill>
              </a:defRPr>
            </a:pPr>
            <a:r>
              <a:rPr dirty="0"/>
              <a:t>Publications in review:</a:t>
            </a:r>
          </a:p>
          <a:p>
            <a:pPr marL="272748" lvl="1" indent="-272748" defTabSz="758951">
              <a:spcBef>
                <a:spcPts val="300"/>
              </a:spcBef>
              <a:defRPr sz="1743"/>
            </a:pPr>
            <a:r>
              <a:rPr dirty="0"/>
              <a:t>Watson et al. “Manifold Learning of the Dominant Modes of Human Mobility”. PNAS (in review)</a:t>
            </a:r>
          </a:p>
          <a:p>
            <a:pPr marL="272748" lvl="1" indent="-272748" defTabSz="758951">
              <a:spcBef>
                <a:spcPts val="300"/>
              </a:spcBef>
              <a:defRPr sz="1743"/>
            </a:pPr>
            <a:r>
              <a:rPr dirty="0"/>
              <a:t>Titus et al. “Unsupervised Manifold Learning of Collective Behavior”. PNAS (in review)</a:t>
            </a:r>
          </a:p>
          <a:p>
            <a:pPr marL="0" indent="0" defTabSz="758951">
              <a:spcBef>
                <a:spcPts val="300"/>
              </a:spcBef>
              <a:buSzTx/>
              <a:buFontTx/>
              <a:buNone/>
              <a:defRPr sz="1743">
                <a:solidFill>
                  <a:schemeClr val="accent4">
                    <a:hueOff val="384618"/>
                    <a:satOff val="3869"/>
                    <a:lumOff val="5802"/>
                  </a:schemeClr>
                </a:solidFill>
              </a:defRPr>
            </a:pPr>
            <a:r>
              <a:rPr dirty="0"/>
              <a:t>Commercialization:</a:t>
            </a:r>
          </a:p>
          <a:p>
            <a:pPr marL="272748" lvl="1" indent="-272748" defTabSz="758951">
              <a:spcBef>
                <a:spcPts val="300"/>
              </a:spcBef>
              <a:defRPr sz="1743"/>
            </a:pPr>
            <a:r>
              <a:rPr dirty="0"/>
              <a:t>The Prediction Lab LLC (a technical consultancy that employs these new DARPA methods: secured contract with the City of Salem to predict harmful algal blooms in the source of their drinking water)</a:t>
            </a:r>
          </a:p>
        </p:txBody>
      </p:sp>
      <p:sp>
        <p:nvSpPr>
          <p:cNvPr id="28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
        <p:nvSpPr>
          <p:cNvPr id="285" name="YFA Products to Date"/>
          <p:cNvSpPr txBox="1">
            <a:spLocks noGrp="1"/>
          </p:cNvSpPr>
          <p:nvPr>
            <p:ph type="title"/>
          </p:nvPr>
        </p:nvSpPr>
        <p:spPr>
          <a:xfrm>
            <a:off x="410752" y="-224075"/>
            <a:ext cx="7842251" cy="1028701"/>
          </a:xfrm>
          <a:prstGeom prst="rect">
            <a:avLst/>
          </a:prstGeom>
        </p:spPr>
        <p:txBody>
          <a:bodyPr/>
          <a:lstStyle/>
          <a:p>
            <a:r>
              <a:t>YFA Products to Date</a:t>
            </a:r>
          </a:p>
        </p:txBody>
      </p:sp>
      <p:sp>
        <p:nvSpPr>
          <p:cNvPr id="286" name="Line"/>
          <p:cNvSpPr/>
          <p:nvPr/>
        </p:nvSpPr>
        <p:spPr>
          <a:xfrm>
            <a:off x="436170" y="858635"/>
            <a:ext cx="8271660" cy="1"/>
          </a:xfrm>
          <a:prstGeom prst="line">
            <a:avLst/>
          </a:prstGeom>
          <a:ln w="25400">
            <a:solidFill>
              <a:srgbClr val="4F81BD"/>
            </a:solidFill>
          </a:ln>
        </p:spPr>
        <p:txBody>
          <a:bodyPr lIns="0" tIns="0" rIns="0" bIns="0"/>
          <a:lstStyle/>
          <a:p>
            <a:endParaRPr/>
          </a:p>
        </p:txBody>
      </p:sp>
      <p:sp>
        <p:nvSpPr>
          <p:cNvPr id="289" name="Highest ranked ecology journal"/>
          <p:cNvSpPr txBox="1"/>
          <p:nvPr/>
        </p:nvSpPr>
        <p:spPr>
          <a:xfrm rot="16200000">
            <a:off x="-182590" y="1798285"/>
            <a:ext cx="1611326"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defRPr sz="1400">
                <a:solidFill>
                  <a:schemeClr val="accent4">
                    <a:hueOff val="384618"/>
                    <a:satOff val="3869"/>
                    <a:lumOff val="5802"/>
                  </a:schemeClr>
                </a:solidFill>
              </a:defRPr>
            </a:lvl1pPr>
          </a:lstStyle>
          <a:p>
            <a:r>
              <a:t>Highest ranked ecology journal</a:t>
            </a:r>
          </a:p>
        </p:txBody>
      </p:sp>
      <p:sp>
        <p:nvSpPr>
          <p:cNvPr id="291" name="Mathematical preprints"/>
          <p:cNvSpPr txBox="1"/>
          <p:nvPr/>
        </p:nvSpPr>
        <p:spPr>
          <a:xfrm rot="16200000">
            <a:off x="-182589" y="3162417"/>
            <a:ext cx="1611326"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defRPr sz="1400">
                <a:solidFill>
                  <a:schemeClr val="accent1">
                    <a:satOff val="-3355"/>
                    <a:lumOff val="26614"/>
                  </a:schemeClr>
                </a:solidFill>
              </a:defRPr>
            </a:lvl1pPr>
          </a:lstStyle>
          <a:p>
            <a:r>
              <a:rPr dirty="0"/>
              <a:t>Mathematical preprints</a:t>
            </a:r>
          </a:p>
        </p:txBody>
      </p:sp>
      <p:sp>
        <p:nvSpPr>
          <p:cNvPr id="293" name="Main year 1 deliverables"/>
          <p:cNvSpPr txBox="1"/>
          <p:nvPr/>
        </p:nvSpPr>
        <p:spPr>
          <a:xfrm rot="16200000">
            <a:off x="70425" y="4475580"/>
            <a:ext cx="1105298"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defRPr sz="1400">
                <a:solidFill>
                  <a:schemeClr val="accent2">
                    <a:hueOff val="-2473792"/>
                    <a:satOff val="-50209"/>
                    <a:lumOff val="23543"/>
                  </a:schemeClr>
                </a:solidFill>
              </a:defRPr>
            </a:lvl1pPr>
          </a:lstStyle>
          <a:p>
            <a:r>
              <a:rPr dirty="0"/>
              <a:t>Main year 1 deliverables</a:t>
            </a:r>
          </a:p>
        </p:txBody>
      </p:sp>
      <p:sp>
        <p:nvSpPr>
          <p:cNvPr id="294" name="Broader Impacts"/>
          <p:cNvSpPr txBox="1"/>
          <p:nvPr/>
        </p:nvSpPr>
        <p:spPr>
          <a:xfrm rot="16200000">
            <a:off x="3750" y="5788709"/>
            <a:ext cx="1238648"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defRPr sz="1400">
                <a:solidFill>
                  <a:schemeClr val="accent5">
                    <a:hueOff val="-444211"/>
                    <a:satOff val="-14915"/>
                    <a:lumOff val="22857"/>
                  </a:schemeClr>
                </a:solidFill>
              </a:defRPr>
            </a:lvl1pPr>
          </a:lstStyle>
          <a:p>
            <a:r>
              <a:rPr dirty="0"/>
              <a:t>Broader Impacts</a:t>
            </a:r>
          </a:p>
        </p:txBody>
      </p:sp>
      <p:pic>
        <p:nvPicPr>
          <p:cNvPr id="15" name="Image" descr="Image">
            <a:extLst>
              <a:ext uri="{FF2B5EF4-FFF2-40B4-BE49-F238E27FC236}">
                <a16:creationId xmlns:a16="http://schemas.microsoft.com/office/drawing/2014/main" id="{60646B75-8089-DF4A-81E9-1631B7719C1F}"/>
              </a:ext>
            </a:extLst>
          </p:cNvPr>
          <p:cNvPicPr>
            <a:picLocks noChangeAspect="1"/>
          </p:cNvPicPr>
          <p:nvPr/>
        </p:nvPicPr>
        <p:blipFill>
          <a:blip r:embed="rId3">
            <a:extLst/>
          </a:blip>
          <a:stretch>
            <a:fillRect/>
          </a:stretch>
        </p:blipFill>
        <p:spPr>
          <a:xfrm>
            <a:off x="7580214" y="225244"/>
            <a:ext cx="1105409" cy="566639"/>
          </a:xfrm>
          <a:prstGeom prst="rect">
            <a:avLst/>
          </a:prstGeom>
          <a:ln w="0">
            <a:noFill/>
            <a:custDash/>
            <a:miter lim="0"/>
          </a:ln>
        </p:spPr>
      </p:pic>
      <p:sp>
        <p:nvSpPr>
          <p:cNvPr id="17" name="Left Brace 16">
            <a:extLst>
              <a:ext uri="{FF2B5EF4-FFF2-40B4-BE49-F238E27FC236}">
                <a16:creationId xmlns:a16="http://schemas.microsoft.com/office/drawing/2014/main" id="{59046236-816E-CB4C-805A-EDA0AE76E4B6}"/>
              </a:ext>
            </a:extLst>
          </p:cNvPr>
          <p:cNvSpPr/>
          <p:nvPr/>
        </p:nvSpPr>
        <p:spPr>
          <a:xfrm>
            <a:off x="990601" y="1490367"/>
            <a:ext cx="163286" cy="1133087"/>
          </a:xfrm>
          <a:prstGeom prst="leftBrace">
            <a:avLst/>
          </a:prstGeom>
          <a:noFill/>
          <a:ln w="25400" cap="flat">
            <a:solidFill>
              <a:schemeClr val="accent4"/>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FF0000"/>
              </a:solidFill>
              <a:effectLst/>
              <a:uFillTx/>
            </a:endParaRPr>
          </a:p>
        </p:txBody>
      </p:sp>
      <p:sp>
        <p:nvSpPr>
          <p:cNvPr id="18" name="Left Brace 17">
            <a:extLst>
              <a:ext uri="{FF2B5EF4-FFF2-40B4-BE49-F238E27FC236}">
                <a16:creationId xmlns:a16="http://schemas.microsoft.com/office/drawing/2014/main" id="{4BA97BF3-8861-5047-920B-0F6133C4F940}"/>
              </a:ext>
            </a:extLst>
          </p:cNvPr>
          <p:cNvSpPr/>
          <p:nvPr/>
        </p:nvSpPr>
        <p:spPr>
          <a:xfrm>
            <a:off x="990601" y="2859835"/>
            <a:ext cx="163286" cy="1016088"/>
          </a:xfrm>
          <a:prstGeom prst="leftBrace">
            <a:avLst/>
          </a:prstGeom>
          <a:noFill/>
          <a:ln w="25400" cap="flat">
            <a:solidFill>
              <a:srgbClr val="00B0F0"/>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FF0000"/>
              </a:solidFill>
              <a:effectLst/>
              <a:uFillTx/>
            </a:endParaRPr>
          </a:p>
        </p:txBody>
      </p:sp>
      <p:sp>
        <p:nvSpPr>
          <p:cNvPr id="19" name="Left Brace 18">
            <a:extLst>
              <a:ext uri="{FF2B5EF4-FFF2-40B4-BE49-F238E27FC236}">
                <a16:creationId xmlns:a16="http://schemas.microsoft.com/office/drawing/2014/main" id="{C901849F-82C8-1148-A39F-E03812B5CC62}"/>
              </a:ext>
            </a:extLst>
          </p:cNvPr>
          <p:cNvSpPr/>
          <p:nvPr/>
        </p:nvSpPr>
        <p:spPr>
          <a:xfrm>
            <a:off x="990601" y="4272640"/>
            <a:ext cx="163286" cy="939280"/>
          </a:xfrm>
          <a:prstGeom prst="leftBrace">
            <a:avLst/>
          </a:prstGeom>
          <a:noFill/>
          <a:ln w="25400" cap="flat">
            <a:solidFill>
              <a:srgbClr val="92D050"/>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FF0000"/>
              </a:solidFill>
              <a:effectLst/>
              <a:uFillTx/>
            </a:endParaRPr>
          </a:p>
        </p:txBody>
      </p:sp>
      <p:sp>
        <p:nvSpPr>
          <p:cNvPr id="20" name="Left Brace 19">
            <a:extLst>
              <a:ext uri="{FF2B5EF4-FFF2-40B4-BE49-F238E27FC236}">
                <a16:creationId xmlns:a16="http://schemas.microsoft.com/office/drawing/2014/main" id="{83F91D37-6795-434B-A18F-0376C6C856E2}"/>
              </a:ext>
            </a:extLst>
          </p:cNvPr>
          <p:cNvSpPr/>
          <p:nvPr/>
        </p:nvSpPr>
        <p:spPr>
          <a:xfrm>
            <a:off x="990601" y="5630593"/>
            <a:ext cx="163286" cy="908320"/>
          </a:xfrm>
          <a:prstGeom prst="leftBrace">
            <a:avLst/>
          </a:prstGeom>
          <a:noFill/>
          <a:ln w="25400" cap="flat">
            <a:solidFill>
              <a:srgbClr val="FF0000"/>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FF0000"/>
              </a:solidFill>
              <a:effectLst/>
              <a:uFillTx/>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Overarching Goal: Identify general and recurring micro-macro dynamics across social-like systems, focusing on new early-warning signals (EWSs) of large and abrupt change.…"/>
          <p:cNvSpPr txBox="1">
            <a:spLocks noGrp="1"/>
          </p:cNvSpPr>
          <p:nvPr>
            <p:ph type="body" idx="1"/>
          </p:nvPr>
        </p:nvSpPr>
        <p:spPr>
          <a:xfrm>
            <a:off x="654050" y="1168400"/>
            <a:ext cx="7842250" cy="5562600"/>
          </a:xfrm>
          <a:prstGeom prst="rect">
            <a:avLst/>
          </a:prstGeom>
        </p:spPr>
        <p:txBody>
          <a:bodyPr/>
          <a:lstStyle/>
          <a:p>
            <a:pPr marL="241300" indent="-241300">
              <a:defRPr sz="2000"/>
            </a:pPr>
            <a:r>
              <a:rPr>
                <a:solidFill>
                  <a:schemeClr val="accent4">
                    <a:hueOff val="384618"/>
                    <a:satOff val="3869"/>
                    <a:lumOff val="5802"/>
                  </a:schemeClr>
                </a:solidFill>
              </a:rPr>
              <a:t>Overarching Goal</a:t>
            </a:r>
            <a:r>
              <a:t>: Identify general and recurring micro-macro dynamics across social-like systems, focusing on new early-warning signals (EWSs) of large and abrupt change.</a:t>
            </a:r>
          </a:p>
          <a:p>
            <a:pPr marL="241300" indent="-241300">
              <a:defRPr sz="2000"/>
            </a:pPr>
            <a:r>
              <a:rPr>
                <a:solidFill>
                  <a:schemeClr val="accent4">
                    <a:hueOff val="384618"/>
                    <a:satOff val="3869"/>
                    <a:lumOff val="5802"/>
                  </a:schemeClr>
                </a:solidFill>
              </a:rPr>
              <a:t>Objective</a:t>
            </a:r>
            <a:r>
              <a:t>: Develop new mathematical framework for </a:t>
            </a:r>
            <a:r>
              <a:rPr i="1"/>
              <a:t>observing</a:t>
            </a:r>
            <a:r>
              <a:t> and </a:t>
            </a:r>
            <a:r>
              <a:rPr i="1"/>
              <a:t>modeling</a:t>
            </a:r>
            <a:r>
              <a:t> social-like systems based on equation-free / geometric methods. Use this framework to identify and learn about new and general EWSs.</a:t>
            </a:r>
          </a:p>
          <a:p>
            <a:pPr marL="241300" indent="-241300">
              <a:defRPr sz="2000"/>
            </a:pPr>
            <a:r>
              <a:rPr>
                <a:solidFill>
                  <a:schemeClr val="accent4">
                    <a:hueOff val="384618"/>
                    <a:satOff val="3869"/>
                    <a:lumOff val="5802"/>
                  </a:schemeClr>
                </a:solidFill>
              </a:rPr>
              <a:t>Statement Of Work (SOW)</a:t>
            </a:r>
            <a:r>
              <a:rPr>
                <a:solidFill>
                  <a:srgbClr val="000000"/>
                </a:solidFill>
              </a:rPr>
              <a:t>, Milestones M1-6:</a:t>
            </a:r>
          </a:p>
        </p:txBody>
      </p:sp>
      <p:sp>
        <p:nvSpPr>
          <p:cNvPr id="158" name="Summary"/>
          <p:cNvSpPr txBox="1">
            <a:spLocks noGrp="1"/>
          </p:cNvSpPr>
          <p:nvPr>
            <p:ph type="title"/>
          </p:nvPr>
        </p:nvSpPr>
        <p:spPr>
          <a:xfrm>
            <a:off x="417275" y="-224075"/>
            <a:ext cx="7842251" cy="1028701"/>
          </a:xfrm>
          <a:prstGeom prst="rect">
            <a:avLst/>
          </a:prstGeom>
        </p:spPr>
        <p:txBody>
          <a:bodyPr/>
          <a:lstStyle/>
          <a:p>
            <a:r>
              <a:t>Summary</a:t>
            </a:r>
          </a:p>
        </p:txBody>
      </p:sp>
      <p:sp>
        <p:nvSpPr>
          <p:cNvPr id="159" name="Line"/>
          <p:cNvSpPr/>
          <p:nvPr/>
        </p:nvSpPr>
        <p:spPr>
          <a:xfrm>
            <a:off x="436170" y="858635"/>
            <a:ext cx="8271660" cy="1"/>
          </a:xfrm>
          <a:prstGeom prst="line">
            <a:avLst/>
          </a:prstGeom>
          <a:ln w="25400">
            <a:solidFill>
              <a:srgbClr val="4F81BD"/>
            </a:solidFill>
          </a:ln>
        </p:spPr>
        <p:txBody>
          <a:bodyPr lIns="0" tIns="0" rIns="0" bIns="0"/>
          <a:lstStyle/>
          <a:p>
            <a:endParaRPr/>
          </a:p>
        </p:txBody>
      </p:sp>
      <p:pic>
        <p:nvPicPr>
          <p:cNvPr id="160" name="Image" descr="Image"/>
          <p:cNvPicPr>
            <a:picLocks noChangeAspect="1"/>
          </p:cNvPicPr>
          <p:nvPr/>
        </p:nvPicPr>
        <p:blipFill>
          <a:blip r:embed="rId2">
            <a:extLst/>
          </a:blip>
          <a:stretch>
            <a:fillRect/>
          </a:stretch>
        </p:blipFill>
        <p:spPr>
          <a:xfrm>
            <a:off x="7580214" y="225244"/>
            <a:ext cx="1105409" cy="566639"/>
          </a:xfrm>
          <a:prstGeom prst="rect">
            <a:avLst/>
          </a:prstGeom>
          <a:ln w="0">
            <a:noFill/>
            <a:custDash/>
            <a:miter lim="0"/>
          </a:ln>
        </p:spPr>
      </p:pic>
      <p:sp>
        <p:nvSpPr>
          <p:cNvPr id="161" name="M1 (get data)…"/>
          <p:cNvSpPr txBox="1"/>
          <p:nvPr/>
        </p:nvSpPr>
        <p:spPr>
          <a:xfrm>
            <a:off x="-254336" y="3767068"/>
            <a:ext cx="7842251" cy="25750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marL="2082800" lvl="4" indent="-254000">
              <a:spcBef>
                <a:spcPts val="400"/>
              </a:spcBef>
              <a:buSzPct val="100000"/>
              <a:buFont typeface="Helvetica"/>
              <a:buChar char="-"/>
              <a:defRPr>
                <a:solidFill>
                  <a:srgbClr val="262626"/>
                </a:solidFill>
                <a:uFill>
                  <a:solidFill>
                    <a:srgbClr val="262626"/>
                  </a:solidFill>
                </a:uFill>
              </a:defRPr>
            </a:pPr>
            <a:r>
              <a:rPr dirty="0"/>
              <a:t>M1 (get data)</a:t>
            </a:r>
          </a:p>
          <a:p>
            <a:pPr marL="2082800" lvl="4" indent="-254000">
              <a:spcBef>
                <a:spcPts val="400"/>
              </a:spcBef>
              <a:buSzPct val="100000"/>
              <a:buFont typeface="Helvetica"/>
              <a:buChar char="-"/>
              <a:defRPr>
                <a:solidFill>
                  <a:srgbClr val="262626"/>
                </a:solidFill>
                <a:uFill>
                  <a:solidFill>
                    <a:srgbClr val="262626"/>
                  </a:solidFill>
                </a:uFill>
              </a:defRPr>
            </a:pPr>
            <a:r>
              <a:rPr dirty="0"/>
              <a:t>M2 (advance and perform new Manifold / Geometric Data Learning methods)</a:t>
            </a:r>
          </a:p>
          <a:p>
            <a:pPr marL="2082800" lvl="4" indent="-254000">
              <a:spcBef>
                <a:spcPts val="400"/>
              </a:spcBef>
              <a:buSzPct val="100000"/>
              <a:buFont typeface="Helvetica"/>
              <a:buChar char="-"/>
              <a:defRPr>
                <a:solidFill>
                  <a:srgbClr val="262626"/>
                </a:solidFill>
                <a:uFill>
                  <a:solidFill>
                    <a:srgbClr val="262626"/>
                  </a:solidFill>
                </a:uFill>
              </a:defRPr>
            </a:pPr>
            <a:r>
              <a:rPr dirty="0"/>
              <a:t>M3 (develop multi-scale models of social like systems)</a:t>
            </a:r>
          </a:p>
          <a:p>
            <a:pPr marL="2082800" lvl="4" indent="-254000">
              <a:spcBef>
                <a:spcPts val="400"/>
              </a:spcBef>
              <a:buSzPct val="100000"/>
              <a:buFont typeface="Helvetica"/>
              <a:buChar char="-"/>
              <a:defRPr>
                <a:solidFill>
                  <a:srgbClr val="262626"/>
                </a:solidFill>
                <a:uFill>
                  <a:solidFill>
                    <a:srgbClr val="262626"/>
                  </a:solidFill>
                </a:uFill>
              </a:defRPr>
            </a:pPr>
            <a:r>
              <a:rPr dirty="0"/>
              <a:t>M4 (experiment, and develop new EWSs/prediction)</a:t>
            </a:r>
          </a:p>
          <a:p>
            <a:pPr marL="2082800" lvl="4" indent="-254000">
              <a:spcBef>
                <a:spcPts val="400"/>
              </a:spcBef>
              <a:buSzPct val="100000"/>
              <a:buFont typeface="Helvetica"/>
              <a:buChar char="-"/>
              <a:defRPr>
                <a:solidFill>
                  <a:srgbClr val="262626"/>
                </a:solidFill>
                <a:uFill>
                  <a:solidFill>
                    <a:srgbClr val="262626"/>
                  </a:solidFill>
                </a:uFill>
              </a:defRPr>
            </a:pPr>
            <a:r>
              <a:rPr dirty="0"/>
              <a:t>M5 (account for uncertainty and risk, identify computational limits and provide fast approximations)</a:t>
            </a:r>
          </a:p>
          <a:p>
            <a:pPr marL="2082800" lvl="4" indent="-254000">
              <a:spcBef>
                <a:spcPts val="400"/>
              </a:spcBef>
              <a:buSzPct val="100000"/>
              <a:buFont typeface="Helvetica"/>
              <a:buChar char="-"/>
              <a:defRPr>
                <a:solidFill>
                  <a:srgbClr val="262626"/>
                </a:solidFill>
                <a:uFill>
                  <a:solidFill>
                    <a:srgbClr val="262626"/>
                  </a:solidFill>
                </a:uFill>
              </a:defRPr>
            </a:pPr>
            <a:r>
              <a:rPr dirty="0"/>
              <a:t>M6 (new methods of control, expand applications)</a:t>
            </a:r>
          </a:p>
        </p:txBody>
      </p:sp>
      <p:sp>
        <p:nvSpPr>
          <p:cNvPr id="165" name="Year 1"/>
          <p:cNvSpPr txBox="1"/>
          <p:nvPr/>
        </p:nvSpPr>
        <p:spPr>
          <a:xfrm>
            <a:off x="383565" y="4242440"/>
            <a:ext cx="766838" cy="38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chemeClr val="accent4">
                    <a:hueOff val="384618"/>
                    <a:satOff val="3869"/>
                    <a:lumOff val="5802"/>
                  </a:schemeClr>
                </a:solidFill>
              </a:defRPr>
            </a:lvl1pPr>
          </a:lstStyle>
          <a:p>
            <a:r>
              <a:rPr dirty="0"/>
              <a:t>Year 1</a:t>
            </a:r>
          </a:p>
        </p:txBody>
      </p:sp>
      <p:sp>
        <p:nvSpPr>
          <p:cNvPr id="166" name="Year 2"/>
          <p:cNvSpPr txBox="1"/>
          <p:nvPr/>
        </p:nvSpPr>
        <p:spPr>
          <a:xfrm>
            <a:off x="383565" y="4993370"/>
            <a:ext cx="766838" cy="38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chemeClr val="accent1">
                    <a:satOff val="-3355"/>
                    <a:lumOff val="26614"/>
                  </a:schemeClr>
                </a:solidFill>
              </a:defRPr>
            </a:lvl1pPr>
          </a:lstStyle>
          <a:p>
            <a:r>
              <a:t>Year 2</a:t>
            </a:r>
          </a:p>
        </p:txBody>
      </p:sp>
      <p:sp>
        <p:nvSpPr>
          <p:cNvPr id="167" name="Year 3"/>
          <p:cNvSpPr txBox="1"/>
          <p:nvPr/>
        </p:nvSpPr>
        <p:spPr>
          <a:xfrm>
            <a:off x="368720" y="5594349"/>
            <a:ext cx="766838" cy="38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chemeClr val="accent2">
                    <a:hueOff val="-2473792"/>
                    <a:satOff val="-50209"/>
                    <a:lumOff val="23543"/>
                  </a:schemeClr>
                </a:solidFill>
              </a:defRPr>
            </a:lvl1pPr>
          </a:lstStyle>
          <a:p>
            <a:r>
              <a:rPr dirty="0"/>
              <a:t>Year 3</a:t>
            </a:r>
          </a:p>
        </p:txBody>
      </p:sp>
      <p:sp>
        <p:nvSpPr>
          <p:cNvPr id="169" name="Observe in new ways"/>
          <p:cNvSpPr txBox="1"/>
          <p:nvPr/>
        </p:nvSpPr>
        <p:spPr>
          <a:xfrm>
            <a:off x="7660665" y="3970411"/>
            <a:ext cx="1270473"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chemeClr val="accent5">
                    <a:hueOff val="-444211"/>
                    <a:satOff val="-14915"/>
                    <a:lumOff val="22857"/>
                  </a:schemeClr>
                </a:solidFill>
              </a:defRPr>
            </a:lvl1pPr>
          </a:lstStyle>
          <a:p>
            <a:r>
              <a:t>Observe in new ways</a:t>
            </a:r>
          </a:p>
        </p:txBody>
      </p:sp>
      <p:sp>
        <p:nvSpPr>
          <p:cNvPr id="171" name="Model &amp;…"/>
          <p:cNvSpPr txBox="1"/>
          <p:nvPr/>
        </p:nvSpPr>
        <p:spPr>
          <a:xfrm>
            <a:off x="7660665" y="4859411"/>
            <a:ext cx="1270473"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a:solidFill>
                  <a:schemeClr val="accent5">
                    <a:hueOff val="-444211"/>
                    <a:satOff val="-14915"/>
                    <a:lumOff val="22857"/>
                  </a:schemeClr>
                </a:solidFill>
              </a:defRPr>
            </a:pPr>
            <a:r>
              <a:t>Model &amp;</a:t>
            </a:r>
          </a:p>
          <a:p>
            <a:pPr>
              <a:defRPr>
                <a:solidFill>
                  <a:schemeClr val="accent5">
                    <a:hueOff val="-444211"/>
                    <a:satOff val="-14915"/>
                    <a:lumOff val="22857"/>
                  </a:schemeClr>
                </a:solidFill>
              </a:defRPr>
            </a:pPr>
            <a:r>
              <a:t>Experiment</a:t>
            </a:r>
          </a:p>
        </p:txBody>
      </p:sp>
      <p:sp>
        <p:nvSpPr>
          <p:cNvPr id="173" name="Learn &amp;…"/>
          <p:cNvSpPr txBox="1"/>
          <p:nvPr/>
        </p:nvSpPr>
        <p:spPr>
          <a:xfrm>
            <a:off x="7689109" y="5645150"/>
            <a:ext cx="978472"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a:solidFill>
                  <a:schemeClr val="accent5">
                    <a:hueOff val="-444211"/>
                    <a:satOff val="-14915"/>
                    <a:lumOff val="22857"/>
                  </a:schemeClr>
                </a:solidFill>
              </a:defRPr>
            </a:pPr>
            <a:r>
              <a:t>Learn &amp;</a:t>
            </a:r>
          </a:p>
          <a:p>
            <a:pPr>
              <a:defRPr>
                <a:solidFill>
                  <a:schemeClr val="accent5">
                    <a:hueOff val="-444211"/>
                    <a:satOff val="-14915"/>
                    <a:lumOff val="22857"/>
                  </a:schemeClr>
                </a:solidFill>
              </a:defRPr>
            </a:pPr>
            <a:r>
              <a:t>Improve</a:t>
            </a:r>
          </a:p>
        </p:txBody>
      </p:sp>
      <p:sp>
        <p:nvSpPr>
          <p:cNvPr id="3" name="Left Brace 2">
            <a:extLst>
              <a:ext uri="{FF2B5EF4-FFF2-40B4-BE49-F238E27FC236}">
                <a16:creationId xmlns:a16="http://schemas.microsoft.com/office/drawing/2014/main" id="{4E2B957A-1BD3-C84A-A164-926243B25C67}"/>
              </a:ext>
            </a:extLst>
          </p:cNvPr>
          <p:cNvSpPr/>
          <p:nvPr/>
        </p:nvSpPr>
        <p:spPr>
          <a:xfrm>
            <a:off x="1447426" y="3821078"/>
            <a:ext cx="165537" cy="1100321"/>
          </a:xfrm>
          <a:prstGeom prst="leftBrace">
            <a:avLst/>
          </a:prstGeom>
          <a:noFill/>
          <a:ln w="25400" cap="flat">
            <a:solidFill>
              <a:schemeClr val="accent4"/>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FF0000"/>
              </a:solidFill>
              <a:effectLst/>
              <a:uFillTx/>
            </a:endParaRPr>
          </a:p>
        </p:txBody>
      </p:sp>
      <p:sp>
        <p:nvSpPr>
          <p:cNvPr id="21" name="Left Brace 20">
            <a:extLst>
              <a:ext uri="{FF2B5EF4-FFF2-40B4-BE49-F238E27FC236}">
                <a16:creationId xmlns:a16="http://schemas.microsoft.com/office/drawing/2014/main" id="{123CCA99-32C1-9644-83E1-4DC16F4A37AF}"/>
              </a:ext>
            </a:extLst>
          </p:cNvPr>
          <p:cNvSpPr/>
          <p:nvPr/>
        </p:nvSpPr>
        <p:spPr>
          <a:xfrm>
            <a:off x="1285673" y="4839764"/>
            <a:ext cx="198604" cy="668564"/>
          </a:xfrm>
          <a:prstGeom prst="leftBrace">
            <a:avLst/>
          </a:prstGeom>
          <a:noFill/>
          <a:ln w="25400" cap="flat">
            <a:solidFill>
              <a:srgbClr val="00B0F0"/>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22" name="Left Brace 21">
            <a:extLst>
              <a:ext uri="{FF2B5EF4-FFF2-40B4-BE49-F238E27FC236}">
                <a16:creationId xmlns:a16="http://schemas.microsoft.com/office/drawing/2014/main" id="{C42E1DFC-E4D3-8F44-B284-24FAA0CC0696}"/>
              </a:ext>
            </a:extLst>
          </p:cNvPr>
          <p:cNvSpPr/>
          <p:nvPr/>
        </p:nvSpPr>
        <p:spPr>
          <a:xfrm>
            <a:off x="1135558" y="5483810"/>
            <a:ext cx="198604" cy="668564"/>
          </a:xfrm>
          <a:prstGeom prst="leftBrace">
            <a:avLst/>
          </a:prstGeom>
          <a:noFill/>
          <a:ln w="25400" cap="flat">
            <a:solidFill>
              <a:srgbClr val="00B050"/>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23" name="Left Brace 22">
            <a:extLst>
              <a:ext uri="{FF2B5EF4-FFF2-40B4-BE49-F238E27FC236}">
                <a16:creationId xmlns:a16="http://schemas.microsoft.com/office/drawing/2014/main" id="{A61EDC40-30E0-414C-943E-C53F735909BC}"/>
              </a:ext>
            </a:extLst>
          </p:cNvPr>
          <p:cNvSpPr/>
          <p:nvPr/>
        </p:nvSpPr>
        <p:spPr>
          <a:xfrm flipH="1">
            <a:off x="7430451" y="4032737"/>
            <a:ext cx="208061" cy="668564"/>
          </a:xfrm>
          <a:prstGeom prst="leftBrace">
            <a:avLst/>
          </a:prstGeom>
          <a:noFill/>
          <a:ln w="25400" cap="flat">
            <a:solidFill>
              <a:srgbClr val="FF0000"/>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24" name="Left Brace 23">
            <a:extLst>
              <a:ext uri="{FF2B5EF4-FFF2-40B4-BE49-F238E27FC236}">
                <a16:creationId xmlns:a16="http://schemas.microsoft.com/office/drawing/2014/main" id="{260053E8-67CB-2D4A-A013-93AD7EAC514F}"/>
              </a:ext>
            </a:extLst>
          </p:cNvPr>
          <p:cNvSpPr/>
          <p:nvPr/>
        </p:nvSpPr>
        <p:spPr>
          <a:xfrm flipH="1">
            <a:off x="7441337" y="4794737"/>
            <a:ext cx="208061" cy="668564"/>
          </a:xfrm>
          <a:prstGeom prst="leftBrace">
            <a:avLst/>
          </a:prstGeom>
          <a:noFill/>
          <a:ln w="25400" cap="flat">
            <a:solidFill>
              <a:srgbClr val="FF0000"/>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25" name="Left Brace 24">
            <a:extLst>
              <a:ext uri="{FF2B5EF4-FFF2-40B4-BE49-F238E27FC236}">
                <a16:creationId xmlns:a16="http://schemas.microsoft.com/office/drawing/2014/main" id="{D230BE41-C89E-DD40-A5BF-FE5A6A0E7D46}"/>
              </a:ext>
            </a:extLst>
          </p:cNvPr>
          <p:cNvSpPr/>
          <p:nvPr/>
        </p:nvSpPr>
        <p:spPr>
          <a:xfrm flipH="1">
            <a:off x="7441337" y="5550291"/>
            <a:ext cx="208061" cy="668564"/>
          </a:xfrm>
          <a:prstGeom prst="leftBrace">
            <a:avLst/>
          </a:prstGeom>
          <a:noFill/>
          <a:ln w="25400" cap="flat">
            <a:solidFill>
              <a:srgbClr val="FF0000"/>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Year 1 - Observe in new ways"/>
          <p:cNvSpPr txBox="1">
            <a:spLocks noGrp="1"/>
          </p:cNvSpPr>
          <p:nvPr>
            <p:ph type="title"/>
          </p:nvPr>
        </p:nvSpPr>
        <p:spPr>
          <a:xfrm>
            <a:off x="410752" y="-224075"/>
            <a:ext cx="7842251" cy="1028701"/>
          </a:xfrm>
          <a:prstGeom prst="rect">
            <a:avLst/>
          </a:prstGeom>
        </p:spPr>
        <p:txBody>
          <a:bodyPr/>
          <a:lstStyle/>
          <a:p>
            <a:r>
              <a:t>Year 1 - </a:t>
            </a:r>
            <a:r>
              <a:rPr>
                <a:solidFill>
                  <a:schemeClr val="accent5">
                    <a:hueOff val="-444211"/>
                    <a:satOff val="-14915"/>
                    <a:lumOff val="22857"/>
                  </a:schemeClr>
                </a:solidFill>
              </a:rPr>
              <a:t>Observe in new ways</a:t>
            </a:r>
          </a:p>
        </p:txBody>
      </p:sp>
      <p:sp>
        <p:nvSpPr>
          <p:cNvPr id="17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
        <p:nvSpPr>
          <p:cNvPr id="177" name="Line"/>
          <p:cNvSpPr/>
          <p:nvPr/>
        </p:nvSpPr>
        <p:spPr>
          <a:xfrm>
            <a:off x="436170" y="858635"/>
            <a:ext cx="8271660" cy="1"/>
          </a:xfrm>
          <a:prstGeom prst="line">
            <a:avLst/>
          </a:prstGeom>
          <a:ln w="25400">
            <a:solidFill>
              <a:srgbClr val="4F81BD"/>
            </a:solidFill>
          </a:ln>
        </p:spPr>
        <p:txBody>
          <a:bodyPr lIns="0" tIns="0" rIns="0" bIns="0"/>
          <a:lstStyle/>
          <a:p>
            <a:endParaRPr/>
          </a:p>
        </p:txBody>
      </p:sp>
      <p:sp>
        <p:nvSpPr>
          <p:cNvPr id="178" name="Goal: *Observe* multiscale phenomena in social-like systems in new ways: through manifold /  geometric data learning…"/>
          <p:cNvSpPr txBox="1">
            <a:spLocks noGrp="1"/>
          </p:cNvSpPr>
          <p:nvPr>
            <p:ph type="body" idx="1"/>
          </p:nvPr>
        </p:nvSpPr>
        <p:spPr>
          <a:xfrm>
            <a:off x="650875" y="1168902"/>
            <a:ext cx="7842250" cy="5524222"/>
          </a:xfrm>
          <a:prstGeom prst="rect">
            <a:avLst/>
          </a:prstGeom>
        </p:spPr>
        <p:txBody>
          <a:bodyPr/>
          <a:lstStyle/>
          <a:p>
            <a:pPr marL="295656" indent="-295656" algn="just" defTabSz="886968">
              <a:spcBef>
                <a:spcPts val="300"/>
              </a:spcBef>
              <a:defRPr sz="1940"/>
            </a:pPr>
            <a:r>
              <a:rPr dirty="0">
                <a:solidFill>
                  <a:schemeClr val="accent4">
                    <a:hueOff val="384618"/>
                    <a:satOff val="3869"/>
                    <a:lumOff val="5802"/>
                  </a:schemeClr>
                </a:solidFill>
              </a:rPr>
              <a:t>Goal</a:t>
            </a:r>
            <a:r>
              <a:rPr dirty="0"/>
              <a:t>: *</a:t>
            </a:r>
            <a:r>
              <a:rPr dirty="0">
                <a:solidFill>
                  <a:schemeClr val="accent5">
                    <a:hueOff val="-444211"/>
                    <a:satOff val="-14915"/>
                    <a:lumOff val="22857"/>
                  </a:schemeClr>
                </a:solidFill>
              </a:rPr>
              <a:t>Observe</a:t>
            </a:r>
            <a:r>
              <a:rPr dirty="0"/>
              <a:t>* multiscale phenomena in social-like systems in new ways: through manifold /  geometric data learning</a:t>
            </a:r>
          </a:p>
          <a:p>
            <a:pPr marL="295656" indent="-295656" algn="just" defTabSz="886968">
              <a:spcBef>
                <a:spcPts val="300"/>
              </a:spcBef>
              <a:defRPr sz="1940"/>
            </a:pPr>
            <a:r>
              <a:rPr dirty="0">
                <a:solidFill>
                  <a:schemeClr val="accent4">
                    <a:hueOff val="384618"/>
                    <a:satOff val="3869"/>
                    <a:lumOff val="5802"/>
                  </a:schemeClr>
                </a:solidFill>
              </a:rPr>
              <a:t>Objectives</a:t>
            </a:r>
            <a:r>
              <a:rPr dirty="0"/>
              <a:t>: Advance new methods from manifold</a:t>
            </a:r>
            <a:r>
              <a:rPr lang="en-US" dirty="0"/>
              <a:t> </a:t>
            </a:r>
            <a:r>
              <a:rPr lang="en-US"/>
              <a:t>and geometric</a:t>
            </a:r>
            <a:r>
              <a:t> learning for examining multi-scale patterns in social-like systems, starting with cutting edge techniques — diffusion maps and spectral graph wavelets.</a:t>
            </a:r>
          </a:p>
          <a:p>
            <a:pPr marL="295656" indent="-295656" algn="just" defTabSz="886968">
              <a:spcBef>
                <a:spcPts val="300"/>
              </a:spcBef>
              <a:defRPr sz="1940"/>
            </a:pPr>
            <a:r>
              <a:rPr dirty="0">
                <a:solidFill>
                  <a:schemeClr val="accent4">
                    <a:hueOff val="384618"/>
                    <a:satOff val="3869"/>
                    <a:lumOff val="5802"/>
                  </a:schemeClr>
                </a:solidFill>
              </a:rPr>
              <a:t>SOW</a:t>
            </a:r>
            <a:r>
              <a:rPr dirty="0"/>
              <a:t>: Achieve the following milestones: </a:t>
            </a:r>
          </a:p>
          <a:p>
            <a:pPr marL="720661" lvl="1" indent="-277177" algn="just" defTabSz="886968">
              <a:spcBef>
                <a:spcPts val="300"/>
              </a:spcBef>
              <a:defRPr sz="1940"/>
            </a:pPr>
            <a:r>
              <a:rPr dirty="0"/>
              <a:t>M1 (get data); </a:t>
            </a:r>
          </a:p>
          <a:p>
            <a:pPr marL="720661" lvl="1" indent="-277177" algn="just" defTabSz="886968">
              <a:spcBef>
                <a:spcPts val="300"/>
              </a:spcBef>
              <a:defRPr sz="1940"/>
            </a:pPr>
            <a:r>
              <a:rPr dirty="0"/>
              <a:t>M2 (advance and perform new Manifold / Geometric Data Learning methods); </a:t>
            </a:r>
          </a:p>
          <a:p>
            <a:pPr marL="720661" lvl="1" indent="-277177" algn="just" defTabSz="886968">
              <a:spcBef>
                <a:spcPts val="300"/>
              </a:spcBef>
              <a:defRPr sz="1940"/>
            </a:pPr>
            <a:r>
              <a:rPr dirty="0"/>
              <a:t>start M3 (start modeling social like systems)</a:t>
            </a:r>
          </a:p>
          <a:p>
            <a:pPr marL="295656" indent="-295656" algn="just" defTabSz="886968">
              <a:spcBef>
                <a:spcPts val="300"/>
              </a:spcBef>
              <a:defRPr sz="1940"/>
            </a:pPr>
            <a:r>
              <a:rPr dirty="0">
                <a:solidFill>
                  <a:schemeClr val="accent4">
                    <a:hueOff val="384618"/>
                    <a:satOff val="3869"/>
                    <a:lumOff val="5802"/>
                  </a:schemeClr>
                </a:solidFill>
              </a:rPr>
              <a:t>Expenditures</a:t>
            </a:r>
            <a:r>
              <a:rPr dirty="0"/>
              <a:t>: Hired 2 post-docs, bought laptops and a server, traveled to DC numerous times, hosted collaborators from Princeton and Japan for hackathons and made DoD site-visits.</a:t>
            </a:r>
          </a:p>
          <a:p>
            <a:pPr marL="295656" indent="-295656" algn="just" defTabSz="886968">
              <a:spcBef>
                <a:spcPts val="300"/>
              </a:spcBef>
              <a:defRPr sz="1940"/>
            </a:pPr>
            <a:r>
              <a:rPr dirty="0"/>
              <a:t>&gt;</a:t>
            </a:r>
            <a:r>
              <a:rPr dirty="0">
                <a:solidFill>
                  <a:schemeClr val="accent4">
                    <a:hueOff val="384618"/>
                    <a:satOff val="3869"/>
                    <a:lumOff val="5802"/>
                  </a:schemeClr>
                </a:solidFill>
              </a:rPr>
              <a:t>10% underspent</a:t>
            </a:r>
            <a:r>
              <a:rPr dirty="0"/>
              <a:t>: we are ~9% underspent as it took time to hire the right post-docs. Now we are spending at the expected rate and are on track.</a:t>
            </a:r>
          </a:p>
        </p:txBody>
      </p:sp>
      <p:pic>
        <p:nvPicPr>
          <p:cNvPr id="7" name="Image" descr="Image">
            <a:extLst>
              <a:ext uri="{FF2B5EF4-FFF2-40B4-BE49-F238E27FC236}">
                <a16:creationId xmlns:a16="http://schemas.microsoft.com/office/drawing/2014/main" id="{03554415-BE52-6B49-B814-53103A857A1E}"/>
              </a:ext>
            </a:extLst>
          </p:cNvPr>
          <p:cNvPicPr>
            <a:picLocks noChangeAspect="1"/>
          </p:cNvPicPr>
          <p:nvPr/>
        </p:nvPicPr>
        <p:blipFill>
          <a:blip r:embed="rId2">
            <a:extLst/>
          </a:blip>
          <a:stretch>
            <a:fillRect/>
          </a:stretch>
        </p:blipFill>
        <p:spPr>
          <a:xfrm>
            <a:off x="7580214" y="225244"/>
            <a:ext cx="1105409" cy="566639"/>
          </a:xfrm>
          <a:prstGeom prst="rect">
            <a:avLst/>
          </a:prstGeom>
          <a:ln w="0">
            <a:noFill/>
            <a:custDash/>
            <a:miter lim="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Year 1 - Observe in new ways"/>
          <p:cNvSpPr txBox="1">
            <a:spLocks noGrp="1"/>
          </p:cNvSpPr>
          <p:nvPr>
            <p:ph type="title"/>
          </p:nvPr>
        </p:nvSpPr>
        <p:spPr>
          <a:xfrm>
            <a:off x="410752" y="-224075"/>
            <a:ext cx="7842251" cy="1028701"/>
          </a:xfrm>
          <a:prstGeom prst="rect">
            <a:avLst/>
          </a:prstGeom>
        </p:spPr>
        <p:txBody>
          <a:bodyPr/>
          <a:lstStyle/>
          <a:p>
            <a:r>
              <a:t>Year 1 - </a:t>
            </a:r>
            <a:r>
              <a:rPr>
                <a:solidFill>
                  <a:schemeClr val="accent5">
                    <a:hueOff val="-444211"/>
                    <a:satOff val="-14915"/>
                    <a:lumOff val="22857"/>
                  </a:schemeClr>
                </a:solidFill>
              </a:rPr>
              <a:t>Observe in new ways</a:t>
            </a:r>
          </a:p>
        </p:txBody>
      </p:sp>
      <p:sp>
        <p:nvSpPr>
          <p:cNvPr id="182" name="Line"/>
          <p:cNvSpPr/>
          <p:nvPr/>
        </p:nvSpPr>
        <p:spPr>
          <a:xfrm>
            <a:off x="436170" y="858635"/>
            <a:ext cx="8271660" cy="1"/>
          </a:xfrm>
          <a:prstGeom prst="line">
            <a:avLst/>
          </a:prstGeom>
          <a:ln w="25400">
            <a:solidFill>
              <a:srgbClr val="4F81BD"/>
            </a:solidFill>
          </a:ln>
        </p:spPr>
        <p:txBody>
          <a:bodyPr lIns="0" tIns="0" rIns="0" bIns="0"/>
          <a:lstStyle/>
          <a:p>
            <a:endParaRPr/>
          </a:p>
        </p:txBody>
      </p:sp>
      <p:sp>
        <p:nvSpPr>
          <p:cNvPr id="184" name="Accomplishments:…"/>
          <p:cNvSpPr txBox="1">
            <a:spLocks noGrp="1"/>
          </p:cNvSpPr>
          <p:nvPr>
            <p:ph type="body" idx="1"/>
          </p:nvPr>
        </p:nvSpPr>
        <p:spPr>
          <a:xfrm>
            <a:off x="273050" y="1041400"/>
            <a:ext cx="7842250" cy="5562600"/>
          </a:xfrm>
          <a:prstGeom prst="rect">
            <a:avLst/>
          </a:prstGeom>
        </p:spPr>
        <p:txBody>
          <a:bodyPr/>
          <a:lstStyle/>
          <a:p>
            <a:pPr marL="0" indent="0">
              <a:buSzTx/>
              <a:buFontTx/>
              <a:buNone/>
              <a:defRPr sz="2000"/>
            </a:pPr>
            <a:r>
              <a:rPr>
                <a:solidFill>
                  <a:schemeClr val="accent4">
                    <a:hueOff val="384618"/>
                    <a:satOff val="3869"/>
                    <a:lumOff val="5802"/>
                  </a:schemeClr>
                </a:solidFill>
              </a:rPr>
              <a:t>Accomplishments</a:t>
            </a:r>
            <a:r>
              <a:t>:</a:t>
            </a:r>
          </a:p>
          <a:p>
            <a:pPr marL="317500" lvl="2" indent="-228600">
              <a:buChar char="•"/>
              <a:defRPr sz="2000"/>
            </a:pPr>
            <a:r>
              <a:t>Synthesized all data for social-like system case-studies (and more)</a:t>
            </a:r>
          </a:p>
          <a:p>
            <a:pPr marL="317500" lvl="2" indent="-228600">
              <a:buChar char="•"/>
              <a:defRPr sz="2000"/>
            </a:pPr>
            <a:r>
              <a:t>Developed new use of diffusion maps with application to collective behavior in fish (</a:t>
            </a:r>
            <a:r>
              <a:rPr>
                <a:solidFill>
                  <a:schemeClr val="accent5">
                    <a:hueOff val="-444211"/>
                    <a:satOff val="-14915"/>
                    <a:lumOff val="22857"/>
                  </a:schemeClr>
                </a:solidFill>
              </a:rPr>
              <a:t>paper in review at PNAS</a:t>
            </a:r>
            <a:r>
              <a:t>) and financial markets</a:t>
            </a:r>
          </a:p>
          <a:p>
            <a:pPr marL="317500" lvl="2" indent="-228600">
              <a:buChar char="•"/>
              <a:defRPr sz="2000"/>
            </a:pPr>
            <a:r>
              <a:t>New advance to spectral graph wavelets with application to human mobility data (</a:t>
            </a:r>
            <a:r>
              <a:rPr>
                <a:solidFill>
                  <a:schemeClr val="accent5">
                    <a:hueOff val="-444211"/>
                    <a:satOff val="-14915"/>
                    <a:lumOff val="22857"/>
                  </a:schemeClr>
                </a:solidFill>
              </a:rPr>
              <a:t>paper in review at PNAS</a:t>
            </a:r>
            <a:r>
              <a:t>)</a:t>
            </a:r>
          </a:p>
          <a:p>
            <a:pPr marL="317500" lvl="2" indent="-228600">
              <a:buChar char="•"/>
              <a:defRPr sz="2000"/>
            </a:pPr>
            <a:r>
              <a:t>Mathematical advances for new methods for multi-scale analysis: wavelet maps (</a:t>
            </a:r>
            <a:r>
              <a:rPr>
                <a:solidFill>
                  <a:schemeClr val="accent5">
                    <a:hueOff val="-444211"/>
                    <a:satOff val="-14915"/>
                    <a:lumOff val="22857"/>
                  </a:schemeClr>
                </a:solidFill>
              </a:rPr>
              <a:t>one math preprint published, another on the way</a:t>
            </a:r>
            <a:r>
              <a:t>)</a:t>
            </a:r>
          </a:p>
          <a:p>
            <a:pPr marL="317500" lvl="2" indent="-228600">
              <a:buChar char="•"/>
              <a:defRPr sz="2000"/>
            </a:pPr>
            <a:r>
              <a:t>Developed another new use of diffusion maps with application to predicting El nino and housing market crashes (</a:t>
            </a:r>
            <a:r>
              <a:rPr>
                <a:solidFill>
                  <a:schemeClr val="accent5">
                    <a:hueOff val="-444211"/>
                    <a:satOff val="-14915"/>
                    <a:lumOff val="22857"/>
                  </a:schemeClr>
                </a:solidFill>
              </a:rPr>
              <a:t>2</a:t>
            </a:r>
            <a:r>
              <a:t> </a:t>
            </a:r>
            <a:r>
              <a:rPr>
                <a:solidFill>
                  <a:schemeClr val="accent5">
                    <a:hueOff val="-444211"/>
                    <a:satOff val="-14915"/>
                    <a:lumOff val="22857"/>
                  </a:schemeClr>
                </a:solidFill>
              </a:rPr>
              <a:t>paper in prep</a:t>
            </a:r>
            <a:r>
              <a:rPr>
                <a:solidFill>
                  <a:srgbClr val="000000"/>
                </a:solidFill>
              </a:rPr>
              <a:t>)</a:t>
            </a:r>
          </a:p>
        </p:txBody>
      </p:sp>
      <p:sp>
        <p:nvSpPr>
          <p:cNvPr id="186" name="New multi-scale observational capabilities"/>
          <p:cNvSpPr txBox="1"/>
          <p:nvPr/>
        </p:nvSpPr>
        <p:spPr>
          <a:xfrm rot="16200000">
            <a:off x="7138557" y="2492168"/>
            <a:ext cx="3121405"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defRPr>
                <a:solidFill>
                  <a:schemeClr val="accent4">
                    <a:hueOff val="384618"/>
                    <a:satOff val="3869"/>
                    <a:lumOff val="5802"/>
                  </a:schemeClr>
                </a:solidFill>
              </a:defRPr>
            </a:lvl1pPr>
          </a:lstStyle>
          <a:p>
            <a:r>
              <a:t>New multi-scale observational capabilities</a:t>
            </a:r>
          </a:p>
        </p:txBody>
      </p:sp>
      <p:grpSp>
        <p:nvGrpSpPr>
          <p:cNvPr id="191" name="Group"/>
          <p:cNvGrpSpPr/>
          <p:nvPr/>
        </p:nvGrpSpPr>
        <p:grpSpPr>
          <a:xfrm rot="20571006">
            <a:off x="2276701" y="4908751"/>
            <a:ext cx="2459806" cy="1189941"/>
            <a:chOff x="0" y="0"/>
            <a:chExt cx="2459804" cy="1189939"/>
          </a:xfrm>
        </p:grpSpPr>
        <p:pic>
          <p:nvPicPr>
            <p:cNvPr id="187" name="Image" descr="Image"/>
            <p:cNvPicPr>
              <a:picLocks noChangeAspect="1"/>
            </p:cNvPicPr>
            <p:nvPr/>
          </p:nvPicPr>
          <p:blipFill>
            <a:blip r:embed="rId3">
              <a:extLst/>
            </a:blip>
            <a:stretch>
              <a:fillRect/>
            </a:stretch>
          </p:blipFill>
          <p:spPr>
            <a:xfrm>
              <a:off x="0" y="4799"/>
              <a:ext cx="2459805" cy="1185141"/>
            </a:xfrm>
            <a:prstGeom prst="rect">
              <a:avLst/>
            </a:prstGeom>
            <a:ln w="0" cap="flat">
              <a:noFill/>
              <a:custDash/>
              <a:miter lim="0"/>
            </a:ln>
            <a:effectLst/>
          </p:spPr>
        </p:pic>
        <p:sp>
          <p:nvSpPr>
            <p:cNvPr id="188" name="Line"/>
            <p:cNvSpPr/>
            <p:nvPr/>
          </p:nvSpPr>
          <p:spPr>
            <a:xfrm flipV="1">
              <a:off x="918485" y="293405"/>
              <a:ext cx="1" cy="607929"/>
            </a:xfrm>
            <a:prstGeom prst="line">
              <a:avLst/>
            </a:prstGeom>
            <a:noFill/>
            <a:ln w="25400" cap="flat">
              <a:noFill/>
              <a:prstDash val="solid"/>
              <a:round/>
              <a:tailEnd type="triangle" w="med" len="med"/>
            </a:ln>
            <a:effectLst>
              <a:outerShdw blurRad="38100" dist="19999" dir="5400000" rotWithShape="0">
                <a:srgbClr val="000000">
                  <a:alpha val="38000"/>
                </a:srgbClr>
              </a:outerShdw>
            </a:effectLst>
          </p:spPr>
          <p:txBody>
            <a:bodyPr wrap="square" lIns="0" tIns="0" rIns="0" bIns="0" numCol="1" anchor="t">
              <a:noAutofit/>
            </a:bodyPr>
            <a:lstStyle/>
            <a:p>
              <a:endParaRPr/>
            </a:p>
          </p:txBody>
        </p:sp>
        <p:sp>
          <p:nvSpPr>
            <p:cNvPr id="189" name="Line"/>
            <p:cNvSpPr/>
            <p:nvPr/>
          </p:nvSpPr>
          <p:spPr>
            <a:xfrm>
              <a:off x="938881" y="0"/>
              <a:ext cx="585464" cy="163737"/>
            </a:xfrm>
            <a:prstGeom prst="line">
              <a:avLst/>
            </a:prstGeom>
            <a:noFill/>
            <a:ln w="25400" cap="flat">
              <a:noFill/>
              <a:prstDash val="solid"/>
              <a:round/>
              <a:tailEnd type="triangle" w="med" len="med"/>
            </a:ln>
            <a:effectLst>
              <a:outerShdw blurRad="38100" dist="19999" dir="5400000" rotWithShape="0">
                <a:srgbClr val="000000">
                  <a:alpha val="38000"/>
                </a:srgbClr>
              </a:outerShdw>
            </a:effectLst>
          </p:spPr>
          <p:txBody>
            <a:bodyPr wrap="square" lIns="0" tIns="0" rIns="0" bIns="0" numCol="1" anchor="t">
              <a:noAutofit/>
            </a:bodyPr>
            <a:lstStyle/>
            <a:p>
              <a:endParaRPr/>
            </a:p>
          </p:txBody>
        </p:sp>
        <p:sp>
          <p:nvSpPr>
            <p:cNvPr id="190" name="Line"/>
            <p:cNvSpPr/>
            <p:nvPr/>
          </p:nvSpPr>
          <p:spPr>
            <a:xfrm flipV="1">
              <a:off x="1705084" y="334537"/>
              <a:ext cx="585804" cy="162513"/>
            </a:xfrm>
            <a:prstGeom prst="line">
              <a:avLst/>
            </a:prstGeom>
            <a:noFill/>
            <a:ln w="25400" cap="flat">
              <a:noFill/>
              <a:prstDash val="solid"/>
              <a:round/>
              <a:tailEnd type="triangle" w="med" len="med"/>
            </a:ln>
            <a:effectLst>
              <a:outerShdw blurRad="38100" dist="19999" dir="5400000" rotWithShape="0">
                <a:srgbClr val="000000">
                  <a:alpha val="38000"/>
                </a:srgbClr>
              </a:outerShdw>
            </a:effectLst>
          </p:spPr>
          <p:txBody>
            <a:bodyPr wrap="square" lIns="0" tIns="0" rIns="0" bIns="0" numCol="1" anchor="t">
              <a:noAutofit/>
            </a:bodyPr>
            <a:lstStyle/>
            <a:p>
              <a:endParaRPr/>
            </a:p>
          </p:txBody>
        </p:sp>
      </p:grpSp>
      <p:sp>
        <p:nvSpPr>
          <p:cNvPr id="192" name="Arrow"/>
          <p:cNvSpPr/>
          <p:nvPr/>
        </p:nvSpPr>
        <p:spPr>
          <a:xfrm>
            <a:off x="5935760" y="5322703"/>
            <a:ext cx="475701" cy="421773"/>
          </a:xfrm>
          <a:prstGeom prst="rightArrow">
            <a:avLst>
              <a:gd name="adj1" fmla="val 25530"/>
              <a:gd name="adj2" fmla="val 58414"/>
            </a:avLst>
          </a:prstGeom>
          <a:solidFill>
            <a:schemeClr val="accent4">
              <a:hueOff val="384618"/>
              <a:satOff val="3869"/>
              <a:lumOff val="5802"/>
            </a:schemeClr>
          </a:solidFill>
          <a:ln w="12700">
            <a:miter lim="400000"/>
          </a:ln>
          <a:effectLst>
            <a:outerShdw blurRad="38100" dist="23000" dir="5400000" rotWithShape="0">
              <a:srgbClr val="000000">
                <a:alpha val="35000"/>
              </a:srgbClr>
            </a:outerShdw>
          </a:effectLst>
        </p:spPr>
        <p:txBody>
          <a:bodyPr lIns="45719" rIns="45719" anchor="ctr"/>
          <a:lstStyle/>
          <a:p>
            <a:endParaRPr/>
          </a:p>
        </p:txBody>
      </p:sp>
      <p:sp>
        <p:nvSpPr>
          <p:cNvPr id="193" name="a) get data"/>
          <p:cNvSpPr txBox="1"/>
          <p:nvPr/>
        </p:nvSpPr>
        <p:spPr>
          <a:xfrm>
            <a:off x="487812" y="6231701"/>
            <a:ext cx="1207295" cy="38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 get data</a:t>
            </a:r>
          </a:p>
        </p:txBody>
      </p:sp>
      <p:pic>
        <p:nvPicPr>
          <p:cNvPr id="194" name="Image" descr="Image"/>
          <p:cNvPicPr>
            <a:picLocks noChangeAspect="1"/>
          </p:cNvPicPr>
          <p:nvPr/>
        </p:nvPicPr>
        <p:blipFill>
          <a:blip r:embed="rId4">
            <a:extLst/>
          </a:blip>
          <a:srcRect t="21637" r="34170"/>
          <a:stretch>
            <a:fillRect/>
          </a:stretch>
        </p:blipFill>
        <p:spPr>
          <a:xfrm>
            <a:off x="6088590" y="4669534"/>
            <a:ext cx="1693843" cy="1209974"/>
          </a:xfrm>
          <a:prstGeom prst="rect">
            <a:avLst/>
          </a:prstGeom>
          <a:ln w="0">
            <a:noFill/>
            <a:custDash/>
            <a:miter lim="0"/>
          </a:ln>
        </p:spPr>
      </p:pic>
      <p:pic>
        <p:nvPicPr>
          <p:cNvPr id="195" name="Image" descr="Image"/>
          <p:cNvPicPr>
            <a:picLocks noChangeAspect="1"/>
          </p:cNvPicPr>
          <p:nvPr/>
        </p:nvPicPr>
        <p:blipFill>
          <a:blip r:embed="rId5">
            <a:extLst/>
          </a:blip>
          <a:srcRect l="46470"/>
          <a:stretch>
            <a:fillRect/>
          </a:stretch>
        </p:blipFill>
        <p:spPr>
          <a:xfrm>
            <a:off x="4709094" y="4773401"/>
            <a:ext cx="1104243" cy="1148573"/>
          </a:xfrm>
          <a:prstGeom prst="rect">
            <a:avLst/>
          </a:prstGeom>
          <a:ln w="0">
            <a:noFill/>
            <a:custDash/>
            <a:miter lim="0"/>
          </a:ln>
        </p:spPr>
      </p:pic>
      <p:grpSp>
        <p:nvGrpSpPr>
          <p:cNvPr id="199" name="Group"/>
          <p:cNvGrpSpPr/>
          <p:nvPr/>
        </p:nvGrpSpPr>
        <p:grpSpPr>
          <a:xfrm>
            <a:off x="266700" y="4983021"/>
            <a:ext cx="1649519" cy="1270001"/>
            <a:chOff x="0" y="0"/>
            <a:chExt cx="1649518" cy="1270000"/>
          </a:xfrm>
        </p:grpSpPr>
        <p:pic>
          <p:nvPicPr>
            <p:cNvPr id="196" name="Fig_mutuals_bare.pdf" descr="Fig_mutuals_bare.pdf"/>
            <p:cNvPicPr>
              <a:picLocks/>
            </p:cNvPicPr>
            <p:nvPr/>
          </p:nvPicPr>
          <p:blipFill>
            <a:blip r:embed="rId6">
              <a:extLst/>
            </a:blip>
            <a:srcRect l="17327" t="19977" r="18909" b="19977"/>
            <a:stretch>
              <a:fillRect/>
            </a:stretch>
          </p:blipFill>
          <p:spPr>
            <a:xfrm>
              <a:off x="11632" y="82400"/>
              <a:ext cx="1626167" cy="1123730"/>
            </a:xfrm>
            <a:prstGeom prst="rect">
              <a:avLst/>
            </a:prstGeom>
            <a:ln w="12700" cap="flat">
              <a:noFill/>
              <a:miter lim="400000"/>
            </a:ln>
            <a:effectLst/>
          </p:spPr>
        </p:pic>
        <p:sp>
          <p:nvSpPr>
            <p:cNvPr id="197" name="Line"/>
            <p:cNvSpPr/>
            <p:nvPr/>
          </p:nvSpPr>
          <p:spPr>
            <a:xfrm flipV="1">
              <a:off x="-1" y="0"/>
              <a:ext cx="2" cy="1270001"/>
            </a:xfrm>
            <a:prstGeom prst="line">
              <a:avLst/>
            </a:prstGeom>
            <a:noFill/>
            <a:ln w="25400" cap="flat">
              <a:solidFill>
                <a:srgbClr val="4F81BD"/>
              </a:solidFill>
              <a:prstDash val="solid"/>
              <a:round/>
            </a:ln>
            <a:effectLst>
              <a:outerShdw blurRad="38100" dist="19999" dir="5400000" rotWithShape="0">
                <a:srgbClr val="000000">
                  <a:alpha val="38000"/>
                </a:srgbClr>
              </a:outerShdw>
            </a:effectLst>
          </p:spPr>
          <p:txBody>
            <a:bodyPr wrap="square" lIns="0" tIns="0" rIns="0" bIns="0" numCol="1" anchor="t">
              <a:noAutofit/>
            </a:bodyPr>
            <a:lstStyle/>
            <a:p>
              <a:endParaRPr/>
            </a:p>
          </p:txBody>
        </p:sp>
        <p:sp>
          <p:nvSpPr>
            <p:cNvPr id="198" name="Line"/>
            <p:cNvSpPr/>
            <p:nvPr/>
          </p:nvSpPr>
          <p:spPr>
            <a:xfrm>
              <a:off x="0" y="1270000"/>
              <a:ext cx="1649519" cy="1"/>
            </a:xfrm>
            <a:prstGeom prst="line">
              <a:avLst/>
            </a:prstGeom>
            <a:noFill/>
            <a:ln w="25400" cap="flat">
              <a:solidFill>
                <a:srgbClr val="4F81BD"/>
              </a:solidFill>
              <a:prstDash val="solid"/>
              <a:round/>
            </a:ln>
            <a:effectLst>
              <a:outerShdw blurRad="38100" dist="19999" dir="5400000" rotWithShape="0">
                <a:srgbClr val="000000">
                  <a:alpha val="38000"/>
                </a:srgbClr>
              </a:outerShdw>
            </a:effectLst>
          </p:spPr>
          <p:txBody>
            <a:bodyPr wrap="square" lIns="0" tIns="0" rIns="0" bIns="0" numCol="1" anchor="t">
              <a:noAutofit/>
            </a:bodyPr>
            <a:lstStyle/>
            <a:p>
              <a:endParaRPr/>
            </a:p>
          </p:txBody>
        </p:sp>
      </p:grpSp>
      <p:sp>
        <p:nvSpPr>
          <p:cNvPr id="200" name="b) construct graph"/>
          <p:cNvSpPr txBox="1"/>
          <p:nvPr/>
        </p:nvSpPr>
        <p:spPr>
          <a:xfrm>
            <a:off x="2299645" y="6170612"/>
            <a:ext cx="1956719" cy="38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a:lstStyle>
          <a:p>
            <a:r>
              <a:t>b) construct graph</a:t>
            </a:r>
          </a:p>
        </p:txBody>
      </p:sp>
      <p:sp>
        <p:nvSpPr>
          <p:cNvPr id="201" name="c) perform manifold learning"/>
          <p:cNvSpPr txBox="1"/>
          <p:nvPr/>
        </p:nvSpPr>
        <p:spPr>
          <a:xfrm>
            <a:off x="4282788" y="6119812"/>
            <a:ext cx="1956719"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stStyle>
          <a:p>
            <a:r>
              <a:t>c) perform manifold learning</a:t>
            </a:r>
          </a:p>
        </p:txBody>
      </p:sp>
      <p:sp>
        <p:nvSpPr>
          <p:cNvPr id="202" name="d) examine shape"/>
          <p:cNvSpPr txBox="1"/>
          <p:nvPr/>
        </p:nvSpPr>
        <p:spPr>
          <a:xfrm>
            <a:off x="6379804" y="6119812"/>
            <a:ext cx="1545507"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stStyle>
          <a:p>
            <a:r>
              <a:t>d) examine shape</a:t>
            </a:r>
          </a:p>
        </p:txBody>
      </p:sp>
      <p:sp>
        <p:nvSpPr>
          <p:cNvPr id="203" name="Arrow"/>
          <p:cNvSpPr/>
          <p:nvPr/>
        </p:nvSpPr>
        <p:spPr>
          <a:xfrm>
            <a:off x="4030760" y="5335403"/>
            <a:ext cx="475701" cy="421773"/>
          </a:xfrm>
          <a:prstGeom prst="rightArrow">
            <a:avLst>
              <a:gd name="adj1" fmla="val 25530"/>
              <a:gd name="adj2" fmla="val 58414"/>
            </a:avLst>
          </a:prstGeom>
          <a:solidFill>
            <a:schemeClr val="accent4">
              <a:hueOff val="384618"/>
              <a:satOff val="3869"/>
              <a:lumOff val="5802"/>
            </a:schemeClr>
          </a:solidFill>
          <a:ln w="12700">
            <a:miter lim="400000"/>
          </a:ln>
          <a:effectLst>
            <a:outerShdw blurRad="38100" dist="23000" dir="5400000" rotWithShape="0">
              <a:srgbClr val="000000">
                <a:alpha val="35000"/>
              </a:srgbClr>
            </a:outerShdw>
          </a:effectLst>
        </p:spPr>
        <p:txBody>
          <a:bodyPr lIns="45719" rIns="45719" anchor="ctr"/>
          <a:lstStyle/>
          <a:p>
            <a:endParaRPr/>
          </a:p>
        </p:txBody>
      </p:sp>
      <p:sp>
        <p:nvSpPr>
          <p:cNvPr id="204" name="Arrow"/>
          <p:cNvSpPr/>
          <p:nvPr/>
        </p:nvSpPr>
        <p:spPr>
          <a:xfrm>
            <a:off x="1972929" y="5322703"/>
            <a:ext cx="475702" cy="421773"/>
          </a:xfrm>
          <a:prstGeom prst="rightArrow">
            <a:avLst>
              <a:gd name="adj1" fmla="val 25530"/>
              <a:gd name="adj2" fmla="val 58414"/>
            </a:avLst>
          </a:prstGeom>
          <a:solidFill>
            <a:schemeClr val="accent4">
              <a:hueOff val="384618"/>
              <a:satOff val="3869"/>
              <a:lumOff val="5802"/>
            </a:schemeClr>
          </a:solidFill>
          <a:ln w="12700">
            <a:miter lim="400000"/>
          </a:ln>
          <a:effectLst>
            <a:outerShdw blurRad="38100" dist="23000" dir="5400000" rotWithShape="0">
              <a:srgbClr val="000000">
                <a:alpha val="35000"/>
              </a:srgbClr>
            </a:outerShdw>
          </a:effectLst>
        </p:spPr>
        <p:txBody>
          <a:bodyPr lIns="45719" rIns="45719" anchor="ctr"/>
          <a:lstStyle/>
          <a:p>
            <a:endParaRPr/>
          </a:p>
        </p:txBody>
      </p:sp>
      <p:sp>
        <p:nvSpPr>
          <p:cNvPr id="205" name="Arrow"/>
          <p:cNvSpPr/>
          <p:nvPr/>
        </p:nvSpPr>
        <p:spPr>
          <a:xfrm>
            <a:off x="7713760" y="5292835"/>
            <a:ext cx="475701" cy="421773"/>
          </a:xfrm>
          <a:prstGeom prst="rightArrow">
            <a:avLst>
              <a:gd name="adj1" fmla="val 25530"/>
              <a:gd name="adj2" fmla="val 58414"/>
            </a:avLst>
          </a:prstGeom>
          <a:solidFill>
            <a:schemeClr val="accent4">
              <a:hueOff val="384618"/>
              <a:satOff val="3869"/>
              <a:lumOff val="5802"/>
            </a:schemeClr>
          </a:solidFill>
          <a:ln w="12700">
            <a:miter lim="400000"/>
          </a:ln>
          <a:effectLst>
            <a:outerShdw blurRad="38100" dist="23000" dir="5400000" rotWithShape="0">
              <a:srgbClr val="000000">
                <a:alpha val="35000"/>
              </a:srgbClr>
            </a:outerShdw>
          </a:effectLst>
        </p:spPr>
        <p:txBody>
          <a:bodyPr lIns="45719" rIns="45719" anchor="ctr"/>
          <a:lstStyle/>
          <a:p>
            <a:endParaRPr/>
          </a:p>
        </p:txBody>
      </p:sp>
      <p:sp>
        <p:nvSpPr>
          <p:cNvPr id="206" name="e) repeat over time and anticipate large change"/>
          <p:cNvSpPr txBox="1"/>
          <p:nvPr/>
        </p:nvSpPr>
        <p:spPr>
          <a:xfrm rot="16200000">
            <a:off x="7570146" y="5076389"/>
            <a:ext cx="2088944" cy="939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defRPr>
                <a:solidFill>
                  <a:schemeClr val="accent5">
                    <a:hueOff val="-444211"/>
                    <a:satOff val="-14915"/>
                    <a:lumOff val="22857"/>
                  </a:schemeClr>
                </a:solidFill>
              </a:defRPr>
            </a:lvl1pPr>
          </a:lstStyle>
          <a:p>
            <a:r>
              <a:t>e) repeat over time and anticipate large change</a:t>
            </a:r>
          </a:p>
        </p:txBody>
      </p:sp>
      <p:sp>
        <p:nvSpPr>
          <p:cNvPr id="207" name="Observational methods:"/>
          <p:cNvSpPr txBox="1"/>
          <p:nvPr/>
        </p:nvSpPr>
        <p:spPr>
          <a:xfrm>
            <a:off x="213352" y="4547141"/>
            <a:ext cx="2528553" cy="38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lvl1pPr>
          </a:lstStyle>
          <a:p>
            <a:r>
              <a:t>Observational methods:</a:t>
            </a:r>
          </a:p>
        </p:txBody>
      </p:sp>
      <p:pic>
        <p:nvPicPr>
          <p:cNvPr id="29" name="Image" descr="Image">
            <a:extLst>
              <a:ext uri="{FF2B5EF4-FFF2-40B4-BE49-F238E27FC236}">
                <a16:creationId xmlns:a16="http://schemas.microsoft.com/office/drawing/2014/main" id="{9CE58EBF-2268-A046-9239-2A3D6DF4F37B}"/>
              </a:ext>
            </a:extLst>
          </p:cNvPr>
          <p:cNvPicPr>
            <a:picLocks noChangeAspect="1"/>
          </p:cNvPicPr>
          <p:nvPr/>
        </p:nvPicPr>
        <p:blipFill>
          <a:blip r:embed="rId7">
            <a:extLst/>
          </a:blip>
          <a:stretch>
            <a:fillRect/>
          </a:stretch>
        </p:blipFill>
        <p:spPr>
          <a:xfrm>
            <a:off x="7580214" y="225244"/>
            <a:ext cx="1105409" cy="566639"/>
          </a:xfrm>
          <a:prstGeom prst="rect">
            <a:avLst/>
          </a:prstGeom>
          <a:ln w="0">
            <a:noFill/>
            <a:custDash/>
            <a:miter lim="0"/>
          </a:ln>
        </p:spPr>
      </p:pic>
      <p:sp>
        <p:nvSpPr>
          <p:cNvPr id="30" name="Left Brace 29">
            <a:extLst>
              <a:ext uri="{FF2B5EF4-FFF2-40B4-BE49-F238E27FC236}">
                <a16:creationId xmlns:a16="http://schemas.microsoft.com/office/drawing/2014/main" id="{C72E9F12-6E25-8B4B-BDAB-D0F5D0A092C9}"/>
              </a:ext>
            </a:extLst>
          </p:cNvPr>
          <p:cNvSpPr/>
          <p:nvPr/>
        </p:nvSpPr>
        <p:spPr>
          <a:xfrm flipH="1">
            <a:off x="8144717" y="1481937"/>
            <a:ext cx="264150" cy="2854977"/>
          </a:xfrm>
          <a:prstGeom prst="leftBrace">
            <a:avLst/>
          </a:prstGeom>
          <a:noFill/>
          <a:ln w="25400" cap="flat">
            <a:solidFill>
              <a:schemeClr val="accent4"/>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0000"/>
              </a:solidFill>
              <a:effectLst/>
              <a:uFillTx/>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
        <p:nvSpPr>
          <p:cNvPr id="232" name="Year 2 - Model and Experiment"/>
          <p:cNvSpPr txBox="1">
            <a:spLocks noGrp="1"/>
          </p:cNvSpPr>
          <p:nvPr>
            <p:ph type="title"/>
          </p:nvPr>
        </p:nvSpPr>
        <p:spPr>
          <a:xfrm>
            <a:off x="410752" y="-224075"/>
            <a:ext cx="7842251" cy="1028701"/>
          </a:xfrm>
          <a:prstGeom prst="rect">
            <a:avLst/>
          </a:prstGeom>
        </p:spPr>
        <p:txBody>
          <a:bodyPr/>
          <a:lstStyle/>
          <a:p>
            <a:r>
              <a:t>Year 2 - </a:t>
            </a:r>
            <a:r>
              <a:rPr>
                <a:solidFill>
                  <a:schemeClr val="accent5">
                    <a:hueOff val="-444211"/>
                    <a:satOff val="-14915"/>
                    <a:lumOff val="22857"/>
                  </a:schemeClr>
                </a:solidFill>
              </a:rPr>
              <a:t>Model and Experiment</a:t>
            </a:r>
          </a:p>
        </p:txBody>
      </p:sp>
      <p:sp>
        <p:nvSpPr>
          <p:cNvPr id="233" name="Line"/>
          <p:cNvSpPr/>
          <p:nvPr/>
        </p:nvSpPr>
        <p:spPr>
          <a:xfrm>
            <a:off x="436170" y="858635"/>
            <a:ext cx="8271660" cy="1"/>
          </a:xfrm>
          <a:prstGeom prst="line">
            <a:avLst/>
          </a:prstGeom>
          <a:ln w="25400">
            <a:solidFill>
              <a:srgbClr val="4F81BD"/>
            </a:solidFill>
          </a:ln>
        </p:spPr>
        <p:txBody>
          <a:bodyPr lIns="0" tIns="0" rIns="0" bIns="0"/>
          <a:lstStyle/>
          <a:p>
            <a:endParaRPr/>
          </a:p>
        </p:txBody>
      </p:sp>
      <p:sp>
        <p:nvSpPr>
          <p:cNvPr id="234" name="From Year 1: developed new bleeding edge multi-scale data analytic methods to *observe* changes in the geometry of social-like systems.…"/>
          <p:cNvSpPr txBox="1">
            <a:spLocks noGrp="1"/>
          </p:cNvSpPr>
          <p:nvPr>
            <p:ph type="body" idx="1"/>
          </p:nvPr>
        </p:nvSpPr>
        <p:spPr>
          <a:xfrm>
            <a:off x="410752" y="1117600"/>
            <a:ext cx="8271661" cy="5562600"/>
          </a:xfrm>
          <a:prstGeom prst="rect">
            <a:avLst/>
          </a:prstGeom>
        </p:spPr>
        <p:txBody>
          <a:bodyPr/>
          <a:lstStyle/>
          <a:p>
            <a:pPr marL="215900" indent="-215900">
              <a:defRPr sz="2000"/>
            </a:pPr>
            <a:r>
              <a:rPr dirty="0">
                <a:solidFill>
                  <a:schemeClr val="accent4">
                    <a:hueOff val="384618"/>
                    <a:satOff val="3869"/>
                    <a:lumOff val="5802"/>
                  </a:schemeClr>
                </a:solidFill>
              </a:rPr>
              <a:t>From Year 1</a:t>
            </a:r>
            <a:r>
              <a:rPr dirty="0"/>
              <a:t>: developed bleeding edge multi-scale data analytic methods to *observe* changes in the </a:t>
            </a:r>
            <a:r>
              <a:rPr i="1" dirty="0"/>
              <a:t>geometry</a:t>
            </a:r>
            <a:r>
              <a:rPr dirty="0"/>
              <a:t> of social-like systems.</a:t>
            </a:r>
          </a:p>
          <a:p>
            <a:pPr marL="215900" indent="-215900">
              <a:defRPr sz="2000"/>
            </a:pPr>
            <a:r>
              <a:rPr dirty="0">
                <a:solidFill>
                  <a:schemeClr val="accent4">
                    <a:hueOff val="384618"/>
                    <a:satOff val="3869"/>
                    <a:lumOff val="5802"/>
                  </a:schemeClr>
                </a:solidFill>
              </a:rPr>
              <a:t>Yr2</a:t>
            </a:r>
            <a:r>
              <a:rPr dirty="0"/>
              <a:t> </a:t>
            </a:r>
            <a:r>
              <a:rPr dirty="0">
                <a:solidFill>
                  <a:schemeClr val="accent4">
                    <a:hueOff val="384618"/>
                    <a:satOff val="3869"/>
                    <a:lumOff val="5802"/>
                  </a:schemeClr>
                </a:solidFill>
              </a:rPr>
              <a:t>Goal</a:t>
            </a:r>
            <a:r>
              <a:rPr dirty="0"/>
              <a:t>: </a:t>
            </a:r>
            <a:r>
              <a:rPr dirty="0">
                <a:solidFill>
                  <a:schemeClr val="accent5">
                    <a:hueOff val="-444211"/>
                    <a:satOff val="-14915"/>
                    <a:lumOff val="22857"/>
                  </a:schemeClr>
                </a:solidFill>
              </a:rPr>
              <a:t>this observational ability is new; now we are in the process learning *why* we see what we do through the lens of geometry</a:t>
            </a:r>
          </a:p>
          <a:p>
            <a:pPr marL="215900" indent="-215900">
              <a:defRPr sz="2000"/>
            </a:pPr>
            <a:r>
              <a:rPr dirty="0">
                <a:solidFill>
                  <a:schemeClr val="accent4">
                    <a:hueOff val="384618"/>
                    <a:satOff val="3869"/>
                    <a:lumOff val="5802"/>
                  </a:schemeClr>
                </a:solidFill>
              </a:rPr>
              <a:t>Objectives</a:t>
            </a:r>
            <a:r>
              <a:rPr dirty="0"/>
              <a:t>: </a:t>
            </a:r>
          </a:p>
          <a:p>
            <a:pPr marL="539750" lvl="1" indent="-285750">
              <a:buChar char="-"/>
              <a:defRPr sz="2000"/>
            </a:pPr>
            <a:r>
              <a:rPr dirty="0"/>
              <a:t>most important is to </a:t>
            </a:r>
            <a:r>
              <a:rPr i="1" dirty="0">
                <a:solidFill>
                  <a:schemeClr val="accent5">
                    <a:hueOff val="-444211"/>
                    <a:satOff val="-14915"/>
                    <a:lumOff val="22857"/>
                  </a:schemeClr>
                </a:solidFill>
              </a:rPr>
              <a:t>model social-like systems</a:t>
            </a:r>
            <a:r>
              <a:rPr i="1" dirty="0"/>
              <a:t> </a:t>
            </a:r>
            <a:r>
              <a:rPr dirty="0"/>
              <a:t>to link geometric patterns to general mechanisms driving multiscale</a:t>
            </a:r>
            <a:r>
              <a:rPr dirty="0">
                <a:solidFill>
                  <a:schemeClr val="accent3">
                    <a:satOff val="18648"/>
                    <a:lumOff val="5971"/>
                  </a:schemeClr>
                </a:solidFill>
              </a:rPr>
              <a:t> </a:t>
            </a:r>
            <a:r>
              <a:rPr dirty="0"/>
              <a:t>change</a:t>
            </a:r>
          </a:p>
          <a:p>
            <a:pPr marL="539750" lvl="1" indent="-285750">
              <a:buChar char="-"/>
              <a:defRPr sz="2000"/>
            </a:pPr>
            <a:r>
              <a:rPr dirty="0"/>
              <a:t>continue to apply new data analytic tools to empirical datasets to maximize research output (i.e. numerous papers are lined up)</a:t>
            </a:r>
          </a:p>
          <a:p>
            <a:pPr marL="215900" indent="-215900">
              <a:defRPr sz="2000"/>
            </a:pPr>
            <a:r>
              <a:rPr dirty="0">
                <a:solidFill>
                  <a:schemeClr val="accent4">
                    <a:hueOff val="384618"/>
                    <a:satOff val="3869"/>
                    <a:lumOff val="5802"/>
                  </a:schemeClr>
                </a:solidFill>
              </a:rPr>
              <a:t>Statement of Work</a:t>
            </a:r>
            <a:r>
              <a:rPr dirty="0"/>
              <a:t>: </a:t>
            </a:r>
          </a:p>
          <a:p>
            <a:pPr marL="539750" lvl="1" indent="-285750">
              <a:buChar char="-"/>
              <a:defRPr sz="2000"/>
            </a:pPr>
            <a:r>
              <a:rPr dirty="0"/>
              <a:t>Milestone 3 — develop multi-scale models of social-like systems, focusing on voter models of contagion, probe consistent utility of new geometric methods </a:t>
            </a:r>
            <a:r>
              <a:rPr dirty="0">
                <a:solidFill>
                  <a:srgbClr val="000000"/>
                </a:solidFill>
              </a:rPr>
              <a:t>for predicting regime change</a:t>
            </a:r>
          </a:p>
          <a:p>
            <a:pPr marL="539750" lvl="1" indent="-285750">
              <a:buChar char="-"/>
              <a:defRPr sz="2000"/>
            </a:pPr>
            <a:r>
              <a:rPr dirty="0"/>
              <a:t>Milestone 4 — use model to experiment and verify new EWSs/prediction; in addition </a:t>
            </a:r>
            <a:r>
              <a:rPr dirty="0">
                <a:solidFill>
                  <a:schemeClr val="accent5">
                    <a:hueOff val="-444211"/>
                    <a:satOff val="-14915"/>
                    <a:lumOff val="22857"/>
                  </a:schemeClr>
                </a:solidFill>
              </a:rPr>
              <a:t>work with NGS2 performers</a:t>
            </a:r>
            <a:r>
              <a:rPr dirty="0"/>
              <a:t> (Penn) game-theoretic simulations and models to predict innovation</a:t>
            </a:r>
          </a:p>
        </p:txBody>
      </p:sp>
      <p:pic>
        <p:nvPicPr>
          <p:cNvPr id="7" name="Image" descr="Image">
            <a:extLst>
              <a:ext uri="{FF2B5EF4-FFF2-40B4-BE49-F238E27FC236}">
                <a16:creationId xmlns:a16="http://schemas.microsoft.com/office/drawing/2014/main" id="{88DFF2DE-BC46-9F45-94FB-C22555D2AE19}"/>
              </a:ext>
            </a:extLst>
          </p:cNvPr>
          <p:cNvPicPr>
            <a:picLocks noChangeAspect="1"/>
          </p:cNvPicPr>
          <p:nvPr/>
        </p:nvPicPr>
        <p:blipFill>
          <a:blip r:embed="rId2">
            <a:extLst/>
          </a:blip>
          <a:stretch>
            <a:fillRect/>
          </a:stretch>
        </p:blipFill>
        <p:spPr>
          <a:xfrm>
            <a:off x="7580214" y="225244"/>
            <a:ext cx="1105409" cy="566639"/>
          </a:xfrm>
          <a:prstGeom prst="rect">
            <a:avLst/>
          </a:prstGeom>
          <a:ln w="0">
            <a:noFill/>
            <a:custDash/>
            <a:miter lim="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lide Number"/>
          <p:cNvSpPr txBox="1">
            <a:spLocks noGrp="1"/>
          </p:cNvSpPr>
          <p:nvPr>
            <p:ph type="sldNum" sz="quarter" idx="2"/>
          </p:nvPr>
        </p:nvSpPr>
        <p:spPr>
          <a:xfrm>
            <a:off x="8496059" y="6615112"/>
            <a:ext cx="508241" cy="177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
        <p:nvSpPr>
          <p:cNvPr id="238" name="Year 2 - Model and Experiment"/>
          <p:cNvSpPr txBox="1">
            <a:spLocks noGrp="1"/>
          </p:cNvSpPr>
          <p:nvPr>
            <p:ph type="title"/>
          </p:nvPr>
        </p:nvSpPr>
        <p:spPr>
          <a:xfrm>
            <a:off x="410752" y="-224075"/>
            <a:ext cx="7842251" cy="1028701"/>
          </a:xfrm>
          <a:prstGeom prst="rect">
            <a:avLst/>
          </a:prstGeom>
        </p:spPr>
        <p:txBody>
          <a:bodyPr/>
          <a:lstStyle/>
          <a:p>
            <a:r>
              <a:t>Year 2 - </a:t>
            </a:r>
            <a:r>
              <a:rPr>
                <a:solidFill>
                  <a:schemeClr val="accent5">
                    <a:hueOff val="-444211"/>
                    <a:satOff val="-14915"/>
                    <a:lumOff val="22857"/>
                  </a:schemeClr>
                </a:solidFill>
              </a:rPr>
              <a:t>Model and Experiment</a:t>
            </a:r>
          </a:p>
        </p:txBody>
      </p:sp>
      <p:sp>
        <p:nvSpPr>
          <p:cNvPr id="239" name="Line"/>
          <p:cNvSpPr/>
          <p:nvPr/>
        </p:nvSpPr>
        <p:spPr>
          <a:xfrm>
            <a:off x="436170" y="858635"/>
            <a:ext cx="8271660" cy="1"/>
          </a:xfrm>
          <a:prstGeom prst="line">
            <a:avLst/>
          </a:prstGeom>
          <a:ln w="25400">
            <a:solidFill>
              <a:srgbClr val="4F81BD"/>
            </a:solidFill>
          </a:ln>
        </p:spPr>
        <p:txBody>
          <a:bodyPr lIns="0" tIns="0" rIns="0" bIns="0"/>
          <a:lstStyle/>
          <a:p>
            <a:endParaRPr/>
          </a:p>
        </p:txBody>
      </p:sp>
      <p:sp>
        <p:nvSpPr>
          <p:cNvPr id="241" name="Core Anticipated products:…"/>
          <p:cNvSpPr txBox="1">
            <a:spLocks noGrp="1"/>
          </p:cNvSpPr>
          <p:nvPr>
            <p:ph type="body" sz="half" idx="1"/>
          </p:nvPr>
        </p:nvSpPr>
        <p:spPr>
          <a:xfrm>
            <a:off x="161032" y="1062054"/>
            <a:ext cx="4820742" cy="3385658"/>
          </a:xfrm>
          <a:prstGeom prst="rect">
            <a:avLst/>
          </a:prstGeom>
          <a:ln w="25400">
            <a:solidFill>
              <a:schemeClr val="accent6">
                <a:satOff val="24555"/>
                <a:lumOff val="22232"/>
              </a:schemeClr>
            </a:solidFill>
            <a:round/>
          </a:ln>
        </p:spPr>
        <p:txBody>
          <a:bodyPr/>
          <a:lstStyle/>
          <a:p>
            <a:pPr marL="0" indent="0" defTabSz="886968">
              <a:spcBef>
                <a:spcPts val="300"/>
              </a:spcBef>
              <a:buSzTx/>
              <a:buFontTx/>
              <a:buNone/>
              <a:defRPr sz="1843"/>
            </a:pPr>
            <a:r>
              <a:t> </a:t>
            </a:r>
            <a:r>
              <a:rPr>
                <a:solidFill>
                  <a:schemeClr val="accent4">
                    <a:hueOff val="384618"/>
                    <a:satOff val="3869"/>
                    <a:lumOff val="5802"/>
                  </a:schemeClr>
                </a:solidFill>
              </a:rPr>
              <a:t>Core Anticipated products</a:t>
            </a:r>
            <a:r>
              <a:t>: </a:t>
            </a:r>
          </a:p>
          <a:p>
            <a:pPr marL="351091" lvl="1" indent="-277177" defTabSz="886968">
              <a:spcBef>
                <a:spcPts val="300"/>
              </a:spcBef>
              <a:defRPr sz="1746"/>
            </a:pPr>
            <a:r>
              <a:rPr>
                <a:solidFill>
                  <a:schemeClr val="accent5">
                    <a:hueOff val="-444211"/>
                    <a:satOff val="-14915"/>
                    <a:lumOff val="22857"/>
                  </a:schemeClr>
                </a:solidFill>
              </a:rPr>
              <a:t>General model</a:t>
            </a:r>
            <a:r>
              <a:t> of social-like systems where equations and multiscale closures are known (from our own model, and that of Penn/NGS2)</a:t>
            </a:r>
          </a:p>
          <a:p>
            <a:pPr marL="351091" lvl="1" indent="-277177" defTabSz="886968">
              <a:spcBef>
                <a:spcPts val="300"/>
              </a:spcBef>
              <a:defRPr sz="1746"/>
            </a:pPr>
            <a:r>
              <a:rPr>
                <a:solidFill>
                  <a:schemeClr val="accent5">
                    <a:hueOff val="-444211"/>
                    <a:satOff val="-14915"/>
                    <a:lumOff val="22857"/>
                  </a:schemeClr>
                </a:solidFill>
              </a:rPr>
              <a:t>New social-like system theory</a:t>
            </a:r>
            <a:r>
              <a:t> of multi-scale change based on geometry, developed using new model (leading to peer-reviewed pub)</a:t>
            </a:r>
          </a:p>
          <a:p>
            <a:pPr marL="351091" lvl="1" indent="-277177" defTabSz="886968">
              <a:spcBef>
                <a:spcPts val="300"/>
              </a:spcBef>
              <a:defRPr sz="1746"/>
            </a:pPr>
            <a:r>
              <a:rPr>
                <a:solidFill>
                  <a:schemeClr val="accent5">
                    <a:hueOff val="-444211"/>
                    <a:satOff val="-14915"/>
                    <a:lumOff val="22857"/>
                  </a:schemeClr>
                </a:solidFill>
              </a:rPr>
              <a:t>Create new multi-scale early-warning signals</a:t>
            </a:r>
            <a:r>
              <a:t> and methods (wavelet maps) to quantify influence and identify leaders (and their followers) in collectives (peer-reviewed pub)</a:t>
            </a:r>
          </a:p>
        </p:txBody>
      </p:sp>
      <p:sp>
        <p:nvSpPr>
          <p:cNvPr id="242" name="Maintaining Productivity:…"/>
          <p:cNvSpPr txBox="1"/>
          <p:nvPr/>
        </p:nvSpPr>
        <p:spPr>
          <a:xfrm>
            <a:off x="5066704" y="1051617"/>
            <a:ext cx="3916264" cy="3352801"/>
          </a:xfrm>
          <a:prstGeom prst="rect">
            <a:avLst/>
          </a:prstGeom>
          <a:ln w="25400">
            <a:solidFill>
              <a:schemeClr val="accent2">
                <a:hueOff val="-2473792"/>
                <a:satOff val="-50209"/>
                <a:lumOff val="23543"/>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spcBef>
                <a:spcPts val="200"/>
              </a:spcBef>
              <a:defRPr>
                <a:solidFill>
                  <a:srgbClr val="262626"/>
                </a:solidFill>
                <a:uFill>
                  <a:solidFill>
                    <a:srgbClr val="262626"/>
                  </a:solidFill>
                </a:uFill>
              </a:defRPr>
            </a:pPr>
            <a:r>
              <a:rPr>
                <a:solidFill>
                  <a:schemeClr val="accent4">
                    <a:hueOff val="384618"/>
                    <a:satOff val="3869"/>
                    <a:lumOff val="5802"/>
                  </a:schemeClr>
                </a:solidFill>
              </a:rPr>
              <a:t>Maintaining Productivity</a:t>
            </a:r>
            <a:r>
              <a:t>: </a:t>
            </a:r>
          </a:p>
          <a:p>
            <a:pPr>
              <a:spcBef>
                <a:spcPts val="400"/>
              </a:spcBef>
              <a:defRPr>
                <a:solidFill>
                  <a:srgbClr val="262626"/>
                </a:solidFill>
                <a:uFill>
                  <a:solidFill>
                    <a:srgbClr val="262626"/>
                  </a:solidFill>
                </a:uFill>
              </a:defRPr>
            </a:pPr>
            <a:r>
              <a:rPr>
                <a:solidFill>
                  <a:schemeClr val="accent5">
                    <a:hueOff val="-444211"/>
                    <a:satOff val="-14915"/>
                    <a:lumOff val="22857"/>
                  </a:schemeClr>
                </a:solidFill>
              </a:rPr>
              <a:t>Continued application of geometric data learning methods (three peer-reviewed papers expected)</a:t>
            </a:r>
            <a:r>
              <a:t>: </a:t>
            </a:r>
          </a:p>
          <a:p>
            <a:pPr marL="190500" indent="-190500">
              <a:spcBef>
                <a:spcPts val="400"/>
              </a:spcBef>
              <a:buSzPct val="100000"/>
              <a:buChar char="-"/>
              <a:defRPr>
                <a:solidFill>
                  <a:srgbClr val="262626"/>
                </a:solidFill>
                <a:uFill>
                  <a:solidFill>
                    <a:srgbClr val="262626"/>
                  </a:solidFill>
                </a:uFill>
              </a:defRPr>
            </a:pPr>
            <a:r>
              <a:t>hysteresis of human mobility (focusing on Senegalese flooding in Dakar); </a:t>
            </a:r>
          </a:p>
          <a:p>
            <a:pPr marL="190500" indent="-190500">
              <a:spcBef>
                <a:spcPts val="400"/>
              </a:spcBef>
              <a:buSzPct val="100000"/>
              <a:buChar char="-"/>
              <a:defRPr>
                <a:solidFill>
                  <a:srgbClr val="262626"/>
                </a:solidFill>
                <a:uFill>
                  <a:solidFill>
                    <a:srgbClr val="262626"/>
                  </a:solidFill>
                </a:uFill>
              </a:defRPr>
            </a:pPr>
            <a:r>
              <a:t>geometric early-warning signals of El Nino; </a:t>
            </a:r>
          </a:p>
          <a:p>
            <a:pPr marL="190500" indent="-190500">
              <a:spcBef>
                <a:spcPts val="400"/>
              </a:spcBef>
              <a:buSzPct val="100000"/>
              <a:buChar char="-"/>
              <a:defRPr>
                <a:solidFill>
                  <a:srgbClr val="262626"/>
                </a:solidFill>
                <a:uFill>
                  <a:solidFill>
                    <a:srgbClr val="262626"/>
                  </a:solidFill>
                </a:uFill>
              </a:defRPr>
            </a:pPr>
            <a:r>
              <a:t>classifying the causes of the 2007 housing market crash</a:t>
            </a:r>
          </a:p>
        </p:txBody>
      </p:sp>
      <p:sp>
        <p:nvSpPr>
          <p:cNvPr id="243" name="Extending Utility:…"/>
          <p:cNvSpPr txBox="1"/>
          <p:nvPr/>
        </p:nvSpPr>
        <p:spPr>
          <a:xfrm>
            <a:off x="158973" y="4597399"/>
            <a:ext cx="8826054" cy="1879601"/>
          </a:xfrm>
          <a:prstGeom prst="rect">
            <a:avLst/>
          </a:prstGeom>
          <a:ln w="25400">
            <a:solidFill>
              <a:srgbClr val="4F81BD"/>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spcBef>
                <a:spcPts val="200"/>
              </a:spcBef>
              <a:defRPr>
                <a:solidFill>
                  <a:srgbClr val="262626"/>
                </a:solidFill>
                <a:uFill>
                  <a:solidFill>
                    <a:srgbClr val="262626"/>
                  </a:solidFill>
                </a:uFill>
              </a:defRPr>
            </a:pPr>
            <a:r>
              <a:rPr>
                <a:solidFill>
                  <a:schemeClr val="accent4">
                    <a:hueOff val="384618"/>
                    <a:satOff val="3869"/>
                    <a:lumOff val="5802"/>
                  </a:schemeClr>
                </a:solidFill>
              </a:rPr>
              <a:t>Extending Utility</a:t>
            </a:r>
            <a:r>
              <a:t>: </a:t>
            </a:r>
          </a:p>
          <a:p>
            <a:pPr marL="349250" lvl="1" indent="-285750">
              <a:spcBef>
                <a:spcPts val="400"/>
              </a:spcBef>
              <a:buSzPct val="100000"/>
              <a:buFont typeface="Helvetica"/>
              <a:buChar char="–"/>
              <a:defRPr>
                <a:solidFill>
                  <a:srgbClr val="262626"/>
                </a:solidFill>
                <a:uFill>
                  <a:solidFill>
                    <a:srgbClr val="262626"/>
                  </a:solidFill>
                </a:uFill>
              </a:defRPr>
            </a:pPr>
            <a:r>
              <a:rPr>
                <a:solidFill>
                  <a:schemeClr val="accent5">
                    <a:hueOff val="-444211"/>
                    <a:satOff val="-14915"/>
                    <a:lumOff val="22857"/>
                  </a:schemeClr>
                </a:solidFill>
              </a:rPr>
              <a:t>Geopolitical Femtorisks</a:t>
            </a:r>
            <a:r>
              <a:t>: conceptual paper to be submitted to Science describing *Femtorisks*, the seemingly small and inconsequential actions by a few actors that create cascading effects (co-funded by project on illegal activities at sea)</a:t>
            </a:r>
          </a:p>
          <a:p>
            <a:pPr marL="349250" lvl="1" indent="-285750">
              <a:spcBef>
                <a:spcPts val="400"/>
              </a:spcBef>
              <a:buSzPct val="100000"/>
              <a:buFont typeface="Helvetica"/>
              <a:buChar char="–"/>
              <a:defRPr>
                <a:solidFill>
                  <a:srgbClr val="262626"/>
                </a:solidFill>
                <a:uFill>
                  <a:solidFill>
                    <a:srgbClr val="262626"/>
                  </a:solidFill>
                </a:uFill>
              </a:defRPr>
            </a:pPr>
            <a:r>
              <a:rPr>
                <a:solidFill>
                  <a:schemeClr val="accent5">
                    <a:hueOff val="-444211"/>
                    <a:satOff val="-14915"/>
                    <a:lumOff val="22857"/>
                  </a:schemeClr>
                </a:solidFill>
              </a:rPr>
              <a:t>Knowledge transfer</a:t>
            </a:r>
            <a:r>
              <a:t>: application of new tools to DARPA A-teams and Sigma+ programs, and in collaboration with NAVY/SPAWAR</a:t>
            </a:r>
          </a:p>
        </p:txBody>
      </p:sp>
      <p:pic>
        <p:nvPicPr>
          <p:cNvPr id="9" name="Image" descr="Image">
            <a:extLst>
              <a:ext uri="{FF2B5EF4-FFF2-40B4-BE49-F238E27FC236}">
                <a16:creationId xmlns:a16="http://schemas.microsoft.com/office/drawing/2014/main" id="{90EFB9EB-CE61-2144-A8C3-1113320224FB}"/>
              </a:ext>
            </a:extLst>
          </p:cNvPr>
          <p:cNvPicPr>
            <a:picLocks noChangeAspect="1"/>
          </p:cNvPicPr>
          <p:nvPr/>
        </p:nvPicPr>
        <p:blipFill>
          <a:blip r:embed="rId2">
            <a:extLst/>
          </a:blip>
          <a:stretch>
            <a:fillRect/>
          </a:stretch>
        </p:blipFill>
        <p:spPr>
          <a:xfrm>
            <a:off x="7580214" y="225244"/>
            <a:ext cx="1105409" cy="566639"/>
          </a:xfrm>
          <a:prstGeom prst="rect">
            <a:avLst/>
          </a:prstGeom>
          <a:ln w="0">
            <a:noFill/>
            <a:custDash/>
            <a:miter lim="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Year 3 - Learn and Improve"/>
          <p:cNvSpPr txBox="1">
            <a:spLocks noGrp="1"/>
          </p:cNvSpPr>
          <p:nvPr>
            <p:ph type="title"/>
          </p:nvPr>
        </p:nvSpPr>
        <p:spPr>
          <a:xfrm>
            <a:off x="410752" y="-224075"/>
            <a:ext cx="7842251" cy="1028701"/>
          </a:xfrm>
          <a:prstGeom prst="rect">
            <a:avLst/>
          </a:prstGeom>
        </p:spPr>
        <p:txBody>
          <a:bodyPr/>
          <a:lstStyle/>
          <a:p>
            <a:r>
              <a:t>Year 3 - </a:t>
            </a:r>
            <a:r>
              <a:rPr>
                <a:solidFill>
                  <a:schemeClr val="accent5">
                    <a:hueOff val="-444211"/>
                    <a:satOff val="-14915"/>
                    <a:lumOff val="22857"/>
                  </a:schemeClr>
                </a:solidFill>
              </a:rPr>
              <a:t>Learn and Improve</a:t>
            </a:r>
          </a:p>
        </p:txBody>
      </p:sp>
      <p:sp>
        <p:nvSpPr>
          <p:cNvPr id="246" name="Line"/>
          <p:cNvSpPr/>
          <p:nvPr/>
        </p:nvSpPr>
        <p:spPr>
          <a:xfrm>
            <a:off x="436170" y="858635"/>
            <a:ext cx="8271660" cy="1"/>
          </a:xfrm>
          <a:prstGeom prst="line">
            <a:avLst/>
          </a:prstGeom>
          <a:ln w="25400">
            <a:solidFill>
              <a:srgbClr val="4F81BD"/>
            </a:solidFill>
          </a:ln>
        </p:spPr>
        <p:txBody>
          <a:bodyPr lIns="0" tIns="0" rIns="0" bIns="0"/>
          <a:lstStyle/>
          <a:p>
            <a:endParaRPr/>
          </a:p>
        </p:txBody>
      </p:sp>
      <p:sp>
        <p:nvSpPr>
          <p:cNvPr id="247" name="SOW (at the full cost of $392,381 for year 3)…"/>
          <p:cNvSpPr txBox="1">
            <a:spLocks noGrp="1"/>
          </p:cNvSpPr>
          <p:nvPr>
            <p:ph type="body" idx="1"/>
          </p:nvPr>
        </p:nvSpPr>
        <p:spPr>
          <a:xfrm>
            <a:off x="513865" y="2959948"/>
            <a:ext cx="7150697" cy="3765546"/>
          </a:xfrm>
          <a:prstGeom prst="rect">
            <a:avLst/>
          </a:prstGeom>
        </p:spPr>
        <p:txBody>
          <a:bodyPr/>
          <a:lstStyle/>
          <a:p>
            <a:pPr marL="0" indent="0" defTabSz="576072">
              <a:spcBef>
                <a:spcPts val="200"/>
              </a:spcBef>
              <a:buSzTx/>
              <a:buFontTx/>
              <a:buNone/>
              <a:defRPr sz="1701"/>
            </a:pPr>
            <a:r>
              <a:rPr>
                <a:solidFill>
                  <a:schemeClr val="accent4">
                    <a:hueOff val="384618"/>
                    <a:satOff val="3869"/>
                    <a:lumOff val="5802"/>
                  </a:schemeClr>
                </a:solidFill>
              </a:rPr>
              <a:t>SOW</a:t>
            </a:r>
            <a:r>
              <a:t> (at the full cost of $392,381 for year 3)</a:t>
            </a:r>
          </a:p>
          <a:p>
            <a:pPr marL="180022" lvl="1" indent="-180022" defTabSz="576072">
              <a:spcBef>
                <a:spcPts val="200"/>
              </a:spcBef>
              <a:defRPr sz="1512"/>
            </a:pPr>
            <a:r>
              <a:rPr>
                <a:solidFill>
                  <a:schemeClr val="accent5">
                    <a:hueOff val="-444211"/>
                    <a:satOff val="-14915"/>
                    <a:lumOff val="22857"/>
                  </a:schemeClr>
                </a:solidFill>
              </a:rPr>
              <a:t>Hire additional researcher</a:t>
            </a:r>
            <a:r>
              <a:t> (George Hagstrom at Princeton, expert in the modeling and analysis of complex systems)</a:t>
            </a:r>
          </a:p>
          <a:p>
            <a:pPr marL="180022" lvl="1" indent="-180022" defTabSz="576072">
              <a:spcBef>
                <a:spcPts val="200"/>
              </a:spcBef>
              <a:defRPr sz="1512"/>
            </a:pPr>
            <a:r>
              <a:rPr>
                <a:solidFill>
                  <a:schemeClr val="accent5">
                    <a:hueOff val="-444211"/>
                    <a:satOff val="-14915"/>
                    <a:lumOff val="22857"/>
                  </a:schemeClr>
                </a:solidFill>
              </a:rPr>
              <a:t>Complete modeling and experimentation</a:t>
            </a:r>
            <a:r>
              <a:t> to verify generality of new geometric multi-scale methods / understanding</a:t>
            </a:r>
          </a:p>
          <a:p>
            <a:pPr marL="180022" lvl="1" indent="-180022" defTabSz="576072">
              <a:spcBef>
                <a:spcPts val="200"/>
              </a:spcBef>
              <a:defRPr sz="1512"/>
            </a:pPr>
            <a:r>
              <a:rPr>
                <a:solidFill>
                  <a:schemeClr val="accent5">
                    <a:hueOff val="-444211"/>
                    <a:satOff val="-14915"/>
                    <a:lumOff val="22857"/>
                  </a:schemeClr>
                </a:solidFill>
              </a:rPr>
              <a:t>Develop new methods for controlling social-like system</a:t>
            </a:r>
            <a:r>
              <a:t>: using geometric representations of social-like systems, develop new methods that *nudge* systems to different states.</a:t>
            </a:r>
          </a:p>
          <a:p>
            <a:pPr marL="180022" lvl="1" indent="-180022" defTabSz="576072">
              <a:spcBef>
                <a:spcPts val="200"/>
              </a:spcBef>
              <a:defRPr sz="1512"/>
            </a:pPr>
            <a:r>
              <a:rPr>
                <a:solidFill>
                  <a:schemeClr val="accent5">
                    <a:hueOff val="-444211"/>
                    <a:satOff val="-14915"/>
                    <a:lumOff val="22857"/>
                  </a:schemeClr>
                </a:solidFill>
              </a:rPr>
              <a:t>Account for uncertainty</a:t>
            </a:r>
            <a:r>
              <a:t>: often there is uncertainty in graph structure used to represent social-like systems. To account for this, we will embed our geometric methods in a Bayesian framework.</a:t>
            </a:r>
          </a:p>
          <a:p>
            <a:pPr marL="180022" lvl="1" indent="-180022" defTabSz="576072">
              <a:spcBef>
                <a:spcPts val="200"/>
              </a:spcBef>
              <a:defRPr sz="1512"/>
            </a:pPr>
            <a:r>
              <a:rPr>
                <a:solidFill>
                  <a:schemeClr val="accent5">
                    <a:hueOff val="-444211"/>
                    <a:satOff val="-14915"/>
                    <a:lumOff val="22857"/>
                  </a:schemeClr>
                </a:solidFill>
              </a:rPr>
              <a:t>Identify computational limits and fast approximations</a:t>
            </a:r>
            <a:r>
              <a:t>: our new geometric methods can be computationally demanding, which is a bottle neck for transition. To overcome this we will rigorously determine the computational limits (scalability, performance with sparse data) and create fast approximations.</a:t>
            </a:r>
          </a:p>
        </p:txBody>
      </p:sp>
      <p:grpSp>
        <p:nvGrpSpPr>
          <p:cNvPr id="262" name="Group"/>
          <p:cNvGrpSpPr/>
          <p:nvPr/>
        </p:nvGrpSpPr>
        <p:grpSpPr>
          <a:xfrm>
            <a:off x="588124" y="1002881"/>
            <a:ext cx="7675750" cy="1918905"/>
            <a:chOff x="-679153" y="-1"/>
            <a:chExt cx="7675749" cy="1918904"/>
          </a:xfrm>
        </p:grpSpPr>
        <p:sp>
          <p:nvSpPr>
            <p:cNvPr id="249" name="Year 1"/>
            <p:cNvSpPr txBox="1"/>
            <p:nvPr/>
          </p:nvSpPr>
          <p:spPr>
            <a:xfrm>
              <a:off x="83869" y="772126"/>
              <a:ext cx="766838" cy="3810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a:solidFill>
                    <a:schemeClr val="accent4">
                      <a:hueOff val="384618"/>
                      <a:satOff val="3869"/>
                      <a:lumOff val="5802"/>
                    </a:schemeClr>
                  </a:solidFill>
                </a:defRPr>
              </a:lvl1pPr>
            </a:lstStyle>
            <a:p>
              <a:r>
                <a:t>Year 1</a:t>
              </a:r>
            </a:p>
          </p:txBody>
        </p:sp>
        <p:sp>
          <p:nvSpPr>
            <p:cNvPr id="250" name="Year 2"/>
            <p:cNvSpPr txBox="1"/>
            <p:nvPr/>
          </p:nvSpPr>
          <p:spPr>
            <a:xfrm>
              <a:off x="1290369" y="860318"/>
              <a:ext cx="766838" cy="3810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a:solidFill>
                    <a:schemeClr val="accent1">
                      <a:satOff val="-3355"/>
                      <a:lumOff val="26614"/>
                    </a:schemeClr>
                  </a:solidFill>
                </a:defRPr>
              </a:lvl1pPr>
            </a:lstStyle>
            <a:p>
              <a:r>
                <a:t>Year 2</a:t>
              </a:r>
            </a:p>
          </p:txBody>
        </p:sp>
        <p:sp>
          <p:nvSpPr>
            <p:cNvPr id="251" name="Year 3"/>
            <p:cNvSpPr txBox="1"/>
            <p:nvPr/>
          </p:nvSpPr>
          <p:spPr>
            <a:xfrm>
              <a:off x="2496869" y="916976"/>
              <a:ext cx="766838" cy="3810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a:solidFill>
                    <a:schemeClr val="accent2">
                      <a:hueOff val="-2473792"/>
                      <a:satOff val="-50209"/>
                      <a:lumOff val="23543"/>
                    </a:schemeClr>
                  </a:solidFill>
                </a:defRPr>
              </a:lvl1pPr>
            </a:lstStyle>
            <a:p>
              <a:r>
                <a:t>Year 3</a:t>
              </a:r>
            </a:p>
          </p:txBody>
        </p:sp>
        <p:sp>
          <p:nvSpPr>
            <p:cNvPr id="252" name="Line"/>
            <p:cNvSpPr/>
            <p:nvPr/>
          </p:nvSpPr>
          <p:spPr>
            <a:xfrm>
              <a:off x="135390" y="772974"/>
              <a:ext cx="6014914" cy="1"/>
            </a:xfrm>
            <a:prstGeom prst="line">
              <a:avLst/>
            </a:prstGeom>
            <a:noFill/>
            <a:ln w="25400" cap="flat">
              <a:solidFill>
                <a:schemeClr val="accent4">
                  <a:hueOff val="384618"/>
                  <a:satOff val="3869"/>
                  <a:lumOff val="5802"/>
                </a:schemeClr>
              </a:solidFill>
              <a:prstDash val="solid"/>
              <a:round/>
              <a:tailEnd type="triangle" w="med" len="med"/>
            </a:ln>
            <a:effectLst>
              <a:outerShdw blurRad="38100" dist="19999" dir="5400000" rotWithShape="0">
                <a:srgbClr val="000000">
                  <a:alpha val="38000"/>
                </a:srgbClr>
              </a:outerShdw>
            </a:effectLst>
          </p:spPr>
          <p:txBody>
            <a:bodyPr wrap="square" lIns="0" tIns="0" rIns="0" bIns="0" numCol="1" anchor="t">
              <a:noAutofit/>
            </a:bodyPr>
            <a:lstStyle/>
            <a:p>
              <a:endParaRPr/>
            </a:p>
          </p:txBody>
        </p:sp>
        <p:sp>
          <p:nvSpPr>
            <p:cNvPr id="253" name="Line"/>
            <p:cNvSpPr/>
            <p:nvPr/>
          </p:nvSpPr>
          <p:spPr>
            <a:xfrm>
              <a:off x="1786390" y="899974"/>
              <a:ext cx="4373360" cy="1"/>
            </a:xfrm>
            <a:prstGeom prst="line">
              <a:avLst/>
            </a:prstGeom>
            <a:noFill/>
            <a:ln w="25400" cap="flat">
              <a:solidFill>
                <a:schemeClr val="accent1">
                  <a:satOff val="-3355"/>
                  <a:lumOff val="26614"/>
                </a:schemeClr>
              </a:solidFill>
              <a:prstDash val="solid"/>
              <a:round/>
              <a:tailEnd type="triangle" w="med" len="med"/>
            </a:ln>
            <a:effectLst>
              <a:outerShdw blurRad="38100" dist="19999" dir="5400000" rotWithShape="0">
                <a:srgbClr val="000000">
                  <a:alpha val="38000"/>
                </a:srgbClr>
              </a:outerShdw>
            </a:effectLst>
          </p:spPr>
          <p:txBody>
            <a:bodyPr wrap="square" lIns="0" tIns="0" rIns="0" bIns="0" numCol="1" anchor="t">
              <a:noAutofit/>
            </a:bodyPr>
            <a:lstStyle/>
            <a:p>
              <a:endParaRPr/>
            </a:p>
          </p:txBody>
        </p:sp>
        <p:sp>
          <p:nvSpPr>
            <p:cNvPr id="254" name="Line"/>
            <p:cNvSpPr/>
            <p:nvPr/>
          </p:nvSpPr>
          <p:spPr>
            <a:xfrm>
              <a:off x="3323090" y="1050818"/>
              <a:ext cx="2842145" cy="1"/>
            </a:xfrm>
            <a:prstGeom prst="line">
              <a:avLst/>
            </a:prstGeom>
            <a:noFill/>
            <a:ln w="25400" cap="flat">
              <a:solidFill>
                <a:schemeClr val="accent2">
                  <a:hueOff val="-2473792"/>
                  <a:satOff val="-50209"/>
                  <a:lumOff val="23543"/>
                </a:schemeClr>
              </a:solidFill>
              <a:prstDash val="solid"/>
              <a:round/>
              <a:tailEnd type="triangle" w="med" len="med"/>
            </a:ln>
            <a:effectLst>
              <a:outerShdw blurRad="38100" dist="19999" dir="5400000" rotWithShape="0">
                <a:srgbClr val="000000">
                  <a:alpha val="38000"/>
                </a:srgbClr>
              </a:outerShdw>
            </a:effectLst>
          </p:spPr>
          <p:txBody>
            <a:bodyPr wrap="square" lIns="0" tIns="0" rIns="0" bIns="0" numCol="1" anchor="t">
              <a:noAutofit/>
            </a:bodyPr>
            <a:lstStyle/>
            <a:p>
              <a:endParaRPr/>
            </a:p>
          </p:txBody>
        </p:sp>
        <p:grpSp>
          <p:nvGrpSpPr>
            <p:cNvPr id="260" name="Group"/>
            <p:cNvGrpSpPr/>
            <p:nvPr/>
          </p:nvGrpSpPr>
          <p:grpSpPr>
            <a:xfrm>
              <a:off x="151711" y="-1"/>
              <a:ext cx="6014023" cy="666751"/>
              <a:chOff x="0" y="-1"/>
              <a:chExt cx="6014021" cy="666751"/>
            </a:xfrm>
          </p:grpSpPr>
          <p:sp>
            <p:nvSpPr>
              <p:cNvPr id="255" name="Observe in new ways"/>
              <p:cNvSpPr txBox="1"/>
              <p:nvPr/>
            </p:nvSpPr>
            <p:spPr>
              <a:xfrm>
                <a:off x="0" y="-1"/>
                <a:ext cx="1270472" cy="666751"/>
              </a:xfrm>
              <a:prstGeom prst="rect">
                <a:avLst/>
              </a:prstGeom>
              <a:noFill/>
              <a:ln w="6350" cap="flat">
                <a:solidFill>
                  <a:srgbClr val="000000"/>
                </a:solidFill>
                <a:custDash/>
                <a:miter lim="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a:solidFill>
                      <a:schemeClr val="accent5">
                        <a:hueOff val="-444211"/>
                        <a:satOff val="-14915"/>
                        <a:lumOff val="22857"/>
                      </a:schemeClr>
                    </a:solidFill>
                  </a:defRPr>
                </a:lvl1pPr>
              </a:lstStyle>
              <a:p>
                <a:r>
                  <a:t>Observe in new ways</a:t>
                </a:r>
              </a:p>
            </p:txBody>
          </p:sp>
          <p:sp>
            <p:nvSpPr>
              <p:cNvPr id="256" name="Model &amp;…"/>
              <p:cNvSpPr txBox="1"/>
              <p:nvPr/>
            </p:nvSpPr>
            <p:spPr>
              <a:xfrm>
                <a:off x="2514600" y="-1"/>
                <a:ext cx="1276822" cy="666751"/>
              </a:xfrm>
              <a:prstGeom prst="rect">
                <a:avLst/>
              </a:prstGeom>
              <a:noFill/>
              <a:ln w="6350" cap="flat">
                <a:solidFill>
                  <a:srgbClr val="000000"/>
                </a:solidFill>
                <a:custDash/>
                <a:miter lim="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defRPr>
                    <a:solidFill>
                      <a:schemeClr val="accent5">
                        <a:hueOff val="-444211"/>
                        <a:satOff val="-14915"/>
                        <a:lumOff val="22857"/>
                      </a:schemeClr>
                    </a:solidFill>
                  </a:defRPr>
                </a:pPr>
                <a:r>
                  <a:t>Model &amp;</a:t>
                </a:r>
              </a:p>
              <a:p>
                <a:pPr>
                  <a:defRPr>
                    <a:solidFill>
                      <a:schemeClr val="accent5">
                        <a:hueOff val="-444211"/>
                        <a:satOff val="-14915"/>
                        <a:lumOff val="22857"/>
                      </a:schemeClr>
                    </a:solidFill>
                  </a:defRPr>
                </a:pPr>
                <a:r>
                  <a:t>Experiment</a:t>
                </a:r>
              </a:p>
            </p:txBody>
          </p:sp>
          <p:sp>
            <p:nvSpPr>
              <p:cNvPr id="257" name="Learn &amp;…"/>
              <p:cNvSpPr txBox="1"/>
              <p:nvPr/>
            </p:nvSpPr>
            <p:spPr>
              <a:xfrm>
                <a:off x="5029200" y="-1"/>
                <a:ext cx="984821" cy="666751"/>
              </a:xfrm>
              <a:prstGeom prst="rect">
                <a:avLst/>
              </a:prstGeom>
              <a:noFill/>
              <a:ln w="6350" cap="flat">
                <a:solidFill>
                  <a:srgbClr val="000000"/>
                </a:solidFill>
                <a:custDash/>
                <a:miter lim="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defRPr>
                    <a:solidFill>
                      <a:schemeClr val="accent5">
                        <a:hueOff val="-444211"/>
                        <a:satOff val="-14915"/>
                        <a:lumOff val="22857"/>
                      </a:schemeClr>
                    </a:solidFill>
                  </a:defRPr>
                </a:pPr>
                <a:r>
                  <a:t>Learn &amp;</a:t>
                </a:r>
              </a:p>
              <a:p>
                <a:pPr>
                  <a:defRPr>
                    <a:solidFill>
                      <a:schemeClr val="accent5">
                        <a:hueOff val="-444211"/>
                        <a:satOff val="-14915"/>
                        <a:lumOff val="22857"/>
                      </a:schemeClr>
                    </a:solidFill>
                  </a:defRPr>
                </a:pPr>
                <a:r>
                  <a:t>Improve</a:t>
                </a:r>
              </a:p>
            </p:txBody>
          </p:sp>
          <p:cxnSp>
            <p:nvCxnSpPr>
              <p:cNvPr id="258" name="Connection Line"/>
              <p:cNvCxnSpPr>
                <a:cxnSpLocks/>
                <a:stCxn id="255" idx="3"/>
                <a:endCxn id="256" idx="1"/>
              </p:cNvCxnSpPr>
              <p:nvPr/>
            </p:nvCxnSpPr>
            <p:spPr>
              <a:xfrm>
                <a:off x="1270472" y="333375"/>
                <a:ext cx="1244127" cy="0"/>
              </a:xfrm>
              <a:prstGeom prst="straightConnector1">
                <a:avLst/>
              </a:prstGeom>
              <a:ln w="25400" cap="flat">
                <a:solidFill>
                  <a:srgbClr val="000000"/>
                </a:solidFill>
                <a:prstDash val="solid"/>
                <a:round/>
                <a:tailEnd type="triangle" w="med" len="med"/>
              </a:ln>
              <a:effectLst>
                <a:outerShdw blurRad="38100" dist="19999" dir="5400000" rotWithShape="0">
                  <a:srgbClr val="000000">
                    <a:alpha val="38000"/>
                  </a:srgbClr>
                </a:outerShdw>
              </a:effectLst>
            </p:spPr>
          </p:cxnSp>
        </p:grpSp>
        <p:sp>
          <p:nvSpPr>
            <p:cNvPr id="261" name="Year 3 is a vital step to completing the scientific investigation of geometric early-warning signals of multi-scale change in social like systems"/>
            <p:cNvSpPr txBox="1"/>
            <p:nvPr/>
          </p:nvSpPr>
          <p:spPr>
            <a:xfrm>
              <a:off x="-679153" y="1258502"/>
              <a:ext cx="7675749" cy="6604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a:defRPr>
                  <a:solidFill>
                    <a:schemeClr val="accent2">
                      <a:hueOff val="-2473792"/>
                      <a:satOff val="-50209"/>
                      <a:lumOff val="23543"/>
                    </a:schemeClr>
                  </a:solidFill>
                </a:defRPr>
              </a:lvl1pPr>
            </a:lstStyle>
            <a:p>
              <a:r>
                <a:t>Year 3 is a vital step to completing the scientific investigation of geometric early-warning signals of multi-scale change in social like systems</a:t>
              </a:r>
            </a:p>
          </p:txBody>
        </p:sp>
      </p:grpSp>
      <p:sp>
        <p:nvSpPr>
          <p:cNvPr id="265" name="Confirm generality"/>
          <p:cNvSpPr txBox="1"/>
          <p:nvPr/>
        </p:nvSpPr>
        <p:spPr>
          <a:xfrm rot="16200000">
            <a:off x="7455179" y="3306212"/>
            <a:ext cx="1695277"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defRPr>
                <a:solidFill>
                  <a:schemeClr val="accent4">
                    <a:hueOff val="384618"/>
                    <a:satOff val="3869"/>
                    <a:lumOff val="5802"/>
                  </a:schemeClr>
                </a:solidFill>
              </a:defRPr>
            </a:lvl1pPr>
          </a:lstStyle>
          <a:p>
            <a:r>
              <a:t>Confirm generality</a:t>
            </a:r>
          </a:p>
        </p:txBody>
      </p:sp>
      <p:sp>
        <p:nvSpPr>
          <p:cNvPr id="266" name="Confirm utility for transition"/>
          <p:cNvSpPr txBox="1"/>
          <p:nvPr/>
        </p:nvSpPr>
        <p:spPr>
          <a:xfrm rot="16200000">
            <a:off x="7442900" y="5092476"/>
            <a:ext cx="1719834"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defRPr>
                <a:solidFill>
                  <a:schemeClr val="accent1">
                    <a:satOff val="-3355"/>
                    <a:lumOff val="26614"/>
                  </a:schemeClr>
                </a:solidFill>
              </a:defRPr>
            </a:lvl1pPr>
          </a:lstStyle>
          <a:p>
            <a:r>
              <a:t>Confirm utility for transition</a:t>
            </a:r>
          </a:p>
        </p:txBody>
      </p:sp>
      <p:pic>
        <p:nvPicPr>
          <p:cNvPr id="25" name="Image" descr="Image">
            <a:extLst>
              <a:ext uri="{FF2B5EF4-FFF2-40B4-BE49-F238E27FC236}">
                <a16:creationId xmlns:a16="http://schemas.microsoft.com/office/drawing/2014/main" id="{E199EB5D-1091-F84A-B92F-EFC75401B2E6}"/>
              </a:ext>
            </a:extLst>
          </p:cNvPr>
          <p:cNvPicPr>
            <a:picLocks noChangeAspect="1"/>
          </p:cNvPicPr>
          <p:nvPr/>
        </p:nvPicPr>
        <p:blipFill>
          <a:blip r:embed="rId3">
            <a:extLst/>
          </a:blip>
          <a:stretch>
            <a:fillRect/>
          </a:stretch>
        </p:blipFill>
        <p:spPr>
          <a:xfrm>
            <a:off x="7580214" y="225244"/>
            <a:ext cx="1105409" cy="566639"/>
          </a:xfrm>
          <a:prstGeom prst="rect">
            <a:avLst/>
          </a:prstGeom>
          <a:ln w="0">
            <a:noFill/>
            <a:custDash/>
            <a:miter lim="0"/>
          </a:ln>
        </p:spPr>
      </p:pic>
      <p:cxnSp>
        <p:nvCxnSpPr>
          <p:cNvPr id="28" name="Connection Line">
            <a:extLst>
              <a:ext uri="{FF2B5EF4-FFF2-40B4-BE49-F238E27FC236}">
                <a16:creationId xmlns:a16="http://schemas.microsoft.com/office/drawing/2014/main" id="{CAC829A4-E581-584E-BB8B-701CC8746D2C}"/>
              </a:ext>
            </a:extLst>
          </p:cNvPr>
          <p:cNvCxnSpPr>
            <a:cxnSpLocks/>
          </p:cNvCxnSpPr>
          <p:nvPr/>
        </p:nvCxnSpPr>
        <p:spPr>
          <a:xfrm>
            <a:off x="5210412" y="1355343"/>
            <a:ext cx="1244128" cy="0"/>
          </a:xfrm>
          <a:prstGeom prst="straightConnector1">
            <a:avLst/>
          </a:prstGeom>
          <a:ln w="25400" cap="flat">
            <a:solidFill>
              <a:srgbClr val="000000"/>
            </a:solidFill>
            <a:prstDash val="solid"/>
            <a:round/>
            <a:tailEnd type="triangle" w="med" len="med"/>
          </a:ln>
          <a:effectLst>
            <a:outerShdw blurRad="38100" dist="19999" dir="5400000" rotWithShape="0">
              <a:srgbClr val="000000">
                <a:alpha val="38000"/>
              </a:srgbClr>
            </a:outerShdw>
          </a:effectLst>
        </p:spPr>
      </p:cxnSp>
      <p:sp>
        <p:nvSpPr>
          <p:cNvPr id="29" name="Left Brace 28">
            <a:extLst>
              <a:ext uri="{FF2B5EF4-FFF2-40B4-BE49-F238E27FC236}">
                <a16:creationId xmlns:a16="http://schemas.microsoft.com/office/drawing/2014/main" id="{1DD28D69-284E-714B-ADC1-54ABCBB72D25}"/>
              </a:ext>
            </a:extLst>
          </p:cNvPr>
          <p:cNvSpPr/>
          <p:nvPr/>
        </p:nvSpPr>
        <p:spPr>
          <a:xfrm flipH="1">
            <a:off x="7785897" y="3206788"/>
            <a:ext cx="194924" cy="992261"/>
          </a:xfrm>
          <a:prstGeom prst="leftBrace">
            <a:avLst/>
          </a:prstGeom>
          <a:noFill/>
          <a:ln w="25400" cap="flat">
            <a:solidFill>
              <a:schemeClr val="accent4"/>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FF0000"/>
              </a:solidFill>
              <a:effectLst/>
              <a:uFillTx/>
            </a:endParaRPr>
          </a:p>
        </p:txBody>
      </p:sp>
      <p:sp>
        <p:nvSpPr>
          <p:cNvPr id="30" name="Left Brace 29">
            <a:extLst>
              <a:ext uri="{FF2B5EF4-FFF2-40B4-BE49-F238E27FC236}">
                <a16:creationId xmlns:a16="http://schemas.microsoft.com/office/drawing/2014/main" id="{A3B43095-AA69-5D44-BE6F-477100563B35}"/>
              </a:ext>
            </a:extLst>
          </p:cNvPr>
          <p:cNvSpPr/>
          <p:nvPr/>
        </p:nvSpPr>
        <p:spPr>
          <a:xfrm flipH="1">
            <a:off x="7785896" y="4324536"/>
            <a:ext cx="194923" cy="2308220"/>
          </a:xfrm>
          <a:prstGeom prst="leftBrace">
            <a:avLst/>
          </a:prstGeom>
          <a:noFill/>
          <a:ln w="25400" cap="flat">
            <a:solidFill>
              <a:srgbClr val="00B0F0"/>
            </a:solidFill>
            <a:prstDash val="solid"/>
            <a:round/>
          </a:ln>
          <a:effectLst>
            <a:outerShdw blurRad="38100" dist="19999" dir="5400000" rotWithShape="0">
              <a:srgbClr val="000000">
                <a:alpha val="38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FF0000"/>
              </a:solidFill>
              <a:effectLst/>
              <a:uFillTx/>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Year 3 - Learn and Improve"/>
          <p:cNvSpPr txBox="1">
            <a:spLocks noGrp="1"/>
          </p:cNvSpPr>
          <p:nvPr>
            <p:ph type="title"/>
          </p:nvPr>
        </p:nvSpPr>
        <p:spPr>
          <a:xfrm>
            <a:off x="410752" y="-224075"/>
            <a:ext cx="7842251" cy="1028701"/>
          </a:xfrm>
          <a:prstGeom prst="rect">
            <a:avLst/>
          </a:prstGeom>
        </p:spPr>
        <p:txBody>
          <a:bodyPr/>
          <a:lstStyle/>
          <a:p>
            <a:r>
              <a:t>Year 3 - </a:t>
            </a:r>
            <a:r>
              <a:rPr>
                <a:solidFill>
                  <a:schemeClr val="accent5">
                    <a:hueOff val="-444211"/>
                    <a:satOff val="-14915"/>
                    <a:lumOff val="22857"/>
                  </a:schemeClr>
                </a:solidFill>
              </a:rPr>
              <a:t>Learn and Improve</a:t>
            </a:r>
          </a:p>
        </p:txBody>
      </p:sp>
      <p:sp>
        <p:nvSpPr>
          <p:cNvPr id="271" name="Line"/>
          <p:cNvSpPr/>
          <p:nvPr/>
        </p:nvSpPr>
        <p:spPr>
          <a:xfrm>
            <a:off x="436170" y="858635"/>
            <a:ext cx="8271660" cy="1"/>
          </a:xfrm>
          <a:prstGeom prst="line">
            <a:avLst/>
          </a:prstGeom>
          <a:ln w="25400">
            <a:solidFill>
              <a:srgbClr val="4F81BD"/>
            </a:solidFill>
          </a:ln>
        </p:spPr>
        <p:txBody>
          <a:bodyPr lIns="0" tIns="0" rIns="0" bIns="0"/>
          <a:lstStyle/>
          <a:p>
            <a:endParaRPr/>
          </a:p>
        </p:txBody>
      </p:sp>
      <p:sp>
        <p:nvSpPr>
          <p:cNvPr id="273" name="Potential defense application(s):…"/>
          <p:cNvSpPr txBox="1">
            <a:spLocks noGrp="1"/>
          </p:cNvSpPr>
          <p:nvPr>
            <p:ph type="body" sz="half" idx="1"/>
          </p:nvPr>
        </p:nvSpPr>
        <p:spPr>
          <a:xfrm>
            <a:off x="198474" y="2731841"/>
            <a:ext cx="5091709" cy="3793878"/>
          </a:xfrm>
          <a:prstGeom prst="rect">
            <a:avLst/>
          </a:prstGeom>
          <a:ln w="25400">
            <a:solidFill>
              <a:schemeClr val="accent1">
                <a:satOff val="-3355"/>
                <a:lumOff val="26614"/>
              </a:schemeClr>
            </a:solidFill>
            <a:round/>
          </a:ln>
        </p:spPr>
        <p:txBody>
          <a:bodyPr/>
          <a:lstStyle/>
          <a:p>
            <a:pPr marL="0" indent="0" defTabSz="557784">
              <a:spcBef>
                <a:spcPts val="200"/>
              </a:spcBef>
              <a:buSzTx/>
              <a:buFontTx/>
              <a:buNone/>
              <a:defRPr sz="1769"/>
            </a:pPr>
            <a:r>
              <a:t> </a:t>
            </a:r>
            <a:r>
              <a:rPr>
                <a:solidFill>
                  <a:schemeClr val="accent4">
                    <a:hueOff val="384618"/>
                    <a:satOff val="3869"/>
                    <a:lumOff val="5802"/>
                  </a:schemeClr>
                </a:solidFill>
              </a:rPr>
              <a:t>Potential defense application(s)</a:t>
            </a:r>
            <a:r>
              <a:rPr>
                <a:solidFill>
                  <a:srgbClr val="000000"/>
                </a:solidFill>
              </a:rPr>
              <a:t>: </a:t>
            </a:r>
          </a:p>
          <a:p>
            <a:pPr marL="178180" lvl="1" indent="-154939" defTabSz="557784">
              <a:buChar char="-"/>
              <a:defRPr sz="1525"/>
            </a:pPr>
            <a:r>
              <a:rPr>
                <a:solidFill>
                  <a:schemeClr val="accent5">
                    <a:hueOff val="-444211"/>
                    <a:satOff val="-14915"/>
                    <a:lumOff val="22857"/>
                  </a:schemeClr>
                </a:solidFill>
              </a:rPr>
              <a:t>Predicting illegal activities</a:t>
            </a:r>
            <a:r>
              <a:rPr>
                <a:solidFill>
                  <a:srgbClr val="000000"/>
                </a:solidFill>
              </a:rPr>
              <a:t> at sea (new 3yr project underway funded by NASA and in collaboration with the Navy)</a:t>
            </a:r>
          </a:p>
          <a:p>
            <a:pPr marL="178180" lvl="1" indent="-154939" defTabSz="557784">
              <a:buChar char="-"/>
              <a:defRPr sz="1525"/>
            </a:pPr>
            <a:r>
              <a:rPr>
                <a:solidFill>
                  <a:srgbClr val="000000"/>
                </a:solidFill>
              </a:rPr>
              <a:t>Aid in the </a:t>
            </a:r>
            <a:r>
              <a:rPr>
                <a:solidFill>
                  <a:schemeClr val="accent5">
                    <a:hueOff val="-444211"/>
                    <a:satOff val="-14915"/>
                    <a:lumOff val="22857"/>
                  </a:schemeClr>
                </a:solidFill>
              </a:rPr>
              <a:t>design, management and destruction of</a:t>
            </a:r>
            <a:r>
              <a:rPr>
                <a:solidFill>
                  <a:srgbClr val="000000"/>
                </a:solidFill>
              </a:rPr>
              <a:t> </a:t>
            </a:r>
            <a:r>
              <a:rPr>
                <a:solidFill>
                  <a:schemeClr val="accent5">
                    <a:hueOff val="-444211"/>
                    <a:satOff val="-14915"/>
                    <a:lumOff val="22857"/>
                  </a:schemeClr>
                </a:solidFill>
              </a:rPr>
              <a:t>teams</a:t>
            </a:r>
            <a:r>
              <a:rPr>
                <a:solidFill>
                  <a:srgbClr val="000000"/>
                </a:solidFill>
              </a:rPr>
              <a:t> (potentially working with the DARPA A-teams program)</a:t>
            </a:r>
          </a:p>
          <a:p>
            <a:pPr marL="178180" lvl="1" indent="-154939" defTabSz="557784">
              <a:buChar char="-"/>
              <a:defRPr sz="1525"/>
            </a:pPr>
            <a:r>
              <a:rPr>
                <a:solidFill>
                  <a:srgbClr val="000000"/>
                </a:solidFill>
              </a:rPr>
              <a:t>Early-warning </a:t>
            </a:r>
            <a:r>
              <a:rPr>
                <a:solidFill>
                  <a:schemeClr val="accent5">
                    <a:hueOff val="-444211"/>
                    <a:satOff val="-14915"/>
                    <a:lumOff val="22857"/>
                  </a:schemeClr>
                </a:solidFill>
              </a:rPr>
              <a:t>signals of innovation</a:t>
            </a:r>
            <a:r>
              <a:rPr>
                <a:solidFill>
                  <a:srgbClr val="000000"/>
                </a:solidFill>
              </a:rPr>
              <a:t> </a:t>
            </a:r>
            <a:r>
              <a:rPr>
                <a:solidFill>
                  <a:schemeClr val="accent5">
                    <a:hueOff val="-444211"/>
                    <a:satOff val="-14915"/>
                    <a:lumOff val="22857"/>
                  </a:schemeClr>
                </a:solidFill>
              </a:rPr>
              <a:t>by terrorist groups</a:t>
            </a:r>
            <a:r>
              <a:rPr>
                <a:solidFill>
                  <a:srgbClr val="000000"/>
                </a:solidFill>
              </a:rPr>
              <a:t> (potentially working with the DARPA SIGMA+ program).</a:t>
            </a:r>
          </a:p>
          <a:p>
            <a:pPr marL="178180" lvl="1" indent="-154939" defTabSz="557784">
              <a:buChar char="-"/>
              <a:defRPr sz="1525"/>
            </a:pPr>
            <a:r>
              <a:rPr>
                <a:solidFill>
                  <a:schemeClr val="accent5">
                    <a:hueOff val="-444211"/>
                    <a:satOff val="-14915"/>
                    <a:lumOff val="22857"/>
                  </a:schemeClr>
                </a:solidFill>
              </a:rPr>
              <a:t>Predicting patterns of</a:t>
            </a:r>
            <a:r>
              <a:rPr>
                <a:solidFill>
                  <a:srgbClr val="000000"/>
                </a:solidFill>
              </a:rPr>
              <a:t> </a:t>
            </a:r>
            <a:r>
              <a:rPr>
                <a:solidFill>
                  <a:schemeClr val="accent5">
                    <a:hueOff val="-444211"/>
                    <a:satOff val="-14915"/>
                    <a:lumOff val="22857"/>
                  </a:schemeClr>
                </a:solidFill>
              </a:rPr>
              <a:t>human migration</a:t>
            </a:r>
            <a:r>
              <a:rPr>
                <a:solidFill>
                  <a:srgbClr val="000000"/>
                </a:solidFill>
              </a:rPr>
              <a:t> (relevant to an ongoing MINERVA project overseen by Lisa Troyer)</a:t>
            </a:r>
            <a:endParaRPr>
              <a:solidFill>
                <a:schemeClr val="accent4">
                  <a:hueOff val="384618"/>
                  <a:satOff val="3869"/>
                  <a:lumOff val="5802"/>
                </a:schemeClr>
              </a:solidFill>
            </a:endParaRPr>
          </a:p>
          <a:p>
            <a:pPr marL="178180" lvl="1" indent="-154939" defTabSz="557784">
              <a:buChar char="-"/>
              <a:defRPr sz="1525"/>
            </a:pPr>
            <a:r>
              <a:rPr>
                <a:solidFill>
                  <a:schemeClr val="accent5">
                    <a:hueOff val="-444211"/>
                    <a:satOff val="-14915"/>
                    <a:lumOff val="22857"/>
                  </a:schemeClr>
                </a:solidFill>
              </a:rPr>
              <a:t>Identifying</a:t>
            </a:r>
            <a:r>
              <a:rPr>
                <a:solidFill>
                  <a:srgbClr val="000000"/>
                </a:solidFill>
              </a:rPr>
              <a:t> </a:t>
            </a:r>
            <a:r>
              <a:rPr>
                <a:solidFill>
                  <a:schemeClr val="accent5">
                    <a:hueOff val="-444211"/>
                    <a:satOff val="-14915"/>
                    <a:lumOff val="22857"/>
                  </a:schemeClr>
                </a:solidFill>
              </a:rPr>
              <a:t>hidden adversaries</a:t>
            </a:r>
            <a:r>
              <a:rPr>
                <a:solidFill>
                  <a:srgbClr val="000000"/>
                </a:solidFill>
              </a:rPr>
              <a:t> from the anomalous spatial response of living marine organisms from acoustics (whitepaper submitted to the Persistent Aquatic Living Sensors [PALS] program at DARPA)</a:t>
            </a:r>
          </a:p>
        </p:txBody>
      </p:sp>
      <p:sp>
        <p:nvSpPr>
          <p:cNvPr id="274" name="Relation to original goals:…"/>
          <p:cNvSpPr txBox="1"/>
          <p:nvPr/>
        </p:nvSpPr>
        <p:spPr>
          <a:xfrm>
            <a:off x="448870" y="1007838"/>
            <a:ext cx="8246260" cy="1587501"/>
          </a:xfrm>
          <a:prstGeom prst="rect">
            <a:avLst/>
          </a:prstGeom>
          <a:ln w="25400">
            <a:solidFill>
              <a:schemeClr val="accent5">
                <a:hueOff val="-444211"/>
                <a:satOff val="-14915"/>
                <a:lumOff val="22857"/>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a:spcBef>
                <a:spcPts val="200"/>
              </a:spcBef>
              <a:defRPr sz="1900">
                <a:solidFill>
                  <a:srgbClr val="262626"/>
                </a:solidFill>
                <a:uFill>
                  <a:solidFill>
                    <a:srgbClr val="262626"/>
                  </a:solidFill>
                </a:uFill>
              </a:defRPr>
            </a:pPr>
            <a:r>
              <a:rPr>
                <a:solidFill>
                  <a:schemeClr val="accent4">
                    <a:hueOff val="384618"/>
                    <a:satOff val="3869"/>
                    <a:lumOff val="5802"/>
                  </a:schemeClr>
                </a:solidFill>
              </a:rPr>
              <a:t>Relation to original goals</a:t>
            </a:r>
            <a:r>
              <a:rPr>
                <a:solidFill>
                  <a:srgbClr val="000000"/>
                </a:solidFill>
              </a:rPr>
              <a:t>:</a:t>
            </a:r>
          </a:p>
          <a:p>
            <a:pPr algn="just">
              <a:spcBef>
                <a:spcPts val="400"/>
              </a:spcBef>
              <a:defRPr>
                <a:solidFill>
                  <a:srgbClr val="262626"/>
                </a:solidFill>
                <a:uFill>
                  <a:solidFill>
                    <a:srgbClr val="262626"/>
                  </a:solidFill>
                </a:uFill>
              </a:defRPr>
            </a:pPr>
            <a:r>
              <a:rPr sz="1600">
                <a:solidFill>
                  <a:srgbClr val="000000"/>
                </a:solidFill>
              </a:rPr>
              <a:t>The end-goal is to identify general and recurring multi-scale early-warning signals of large and abrupt change in social-like systems. </a:t>
            </a:r>
            <a:r>
              <a:rPr sz="1500">
                <a:solidFill>
                  <a:srgbClr val="000000"/>
                </a:solidFill>
              </a:rPr>
              <a:t>Without year 3, our YFA results will remain pathological to the case studies analyzed. This is still important and useful, but </a:t>
            </a:r>
            <a:r>
              <a:rPr sz="1500">
                <a:solidFill>
                  <a:schemeClr val="accent5">
                    <a:hueOff val="-444211"/>
                    <a:satOff val="-14915"/>
                    <a:lumOff val="22857"/>
                  </a:schemeClr>
                </a:solidFill>
              </a:rPr>
              <a:t>Yr3 is key to confirming the generality of our new geometric EWSs and their utility for transition to DoD applications.</a:t>
            </a:r>
          </a:p>
        </p:txBody>
      </p:sp>
      <p:sp>
        <p:nvSpPr>
          <p:cNvPr id="275" name="Technical merit/strengths:…"/>
          <p:cNvSpPr txBox="1"/>
          <p:nvPr/>
        </p:nvSpPr>
        <p:spPr>
          <a:xfrm>
            <a:off x="5463518" y="2744541"/>
            <a:ext cx="3361459" cy="3768478"/>
          </a:xfrm>
          <a:prstGeom prst="rect">
            <a:avLst/>
          </a:prstGeom>
          <a:ln w="25400">
            <a:solidFill>
              <a:schemeClr val="accent2">
                <a:hueOff val="-2473792"/>
                <a:satOff val="-50209"/>
                <a:lumOff val="23543"/>
              </a:schemeClr>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defTabSz="868680">
              <a:spcBef>
                <a:spcPts val="300"/>
              </a:spcBef>
              <a:defRPr sz="1900">
                <a:solidFill>
                  <a:srgbClr val="262626"/>
                </a:solidFill>
                <a:uFill>
                  <a:solidFill>
                    <a:srgbClr val="262626"/>
                  </a:solidFill>
                </a:uFill>
              </a:defRPr>
            </a:pPr>
            <a:r>
              <a:t> </a:t>
            </a:r>
            <a:r>
              <a:rPr>
                <a:solidFill>
                  <a:schemeClr val="accent4">
                    <a:hueOff val="384618"/>
                    <a:satOff val="3869"/>
                    <a:lumOff val="5802"/>
                  </a:schemeClr>
                </a:solidFill>
              </a:rPr>
              <a:t>Technical merit/strengths</a:t>
            </a:r>
            <a:r>
              <a:rPr>
                <a:solidFill>
                  <a:srgbClr val="000000"/>
                </a:solidFill>
              </a:rPr>
              <a:t>: </a:t>
            </a:r>
          </a:p>
          <a:p>
            <a:pPr marL="217170" indent="-168910" defTabSz="868680">
              <a:spcBef>
                <a:spcPts val="300"/>
              </a:spcBef>
              <a:buSzPct val="100000"/>
              <a:buChar char="-"/>
              <a:defRPr sz="1520">
                <a:solidFill>
                  <a:srgbClr val="262626"/>
                </a:solidFill>
                <a:uFill>
                  <a:solidFill>
                    <a:srgbClr val="262626"/>
                  </a:solidFill>
                </a:uFill>
              </a:defRPr>
            </a:pPr>
            <a:r>
              <a:rPr>
                <a:solidFill>
                  <a:srgbClr val="000000"/>
                </a:solidFill>
              </a:rPr>
              <a:t>The *shape* of a system can be identified using Topological Data Analysis. However, Geometric Data Learning is new, and additionally aids in the understanding of the processes governing dynamics of social-like systems (i.e. its not just observational)</a:t>
            </a:r>
          </a:p>
          <a:p>
            <a:pPr marL="217170" indent="-168910" defTabSz="868680">
              <a:spcBef>
                <a:spcPts val="300"/>
              </a:spcBef>
              <a:buSzPct val="100000"/>
              <a:buChar char="-"/>
              <a:defRPr sz="1520">
                <a:solidFill>
                  <a:srgbClr val="262626"/>
                </a:solidFill>
                <a:uFill>
                  <a:solidFill>
                    <a:srgbClr val="262626"/>
                  </a:solidFill>
                </a:uFill>
              </a:defRPr>
            </a:pPr>
            <a:r>
              <a:rPr>
                <a:solidFill>
                  <a:srgbClr val="000000"/>
                </a:solidFill>
              </a:rPr>
              <a:t>Accounting for uncertainty, defining the computational limits (and fast approximations) and advancing control theory are critical innovative steps to the overall utility of these new methods.</a:t>
            </a:r>
          </a:p>
        </p:txBody>
      </p:sp>
      <p:pic>
        <p:nvPicPr>
          <p:cNvPr id="9" name="Image" descr="Image">
            <a:extLst>
              <a:ext uri="{FF2B5EF4-FFF2-40B4-BE49-F238E27FC236}">
                <a16:creationId xmlns:a16="http://schemas.microsoft.com/office/drawing/2014/main" id="{30B0C531-53C5-4547-A0AC-F11658C1CC59}"/>
              </a:ext>
            </a:extLst>
          </p:cNvPr>
          <p:cNvPicPr>
            <a:picLocks noChangeAspect="1"/>
          </p:cNvPicPr>
          <p:nvPr/>
        </p:nvPicPr>
        <p:blipFill>
          <a:blip r:embed="rId2">
            <a:extLst/>
          </a:blip>
          <a:stretch>
            <a:fillRect/>
          </a:stretch>
        </p:blipFill>
        <p:spPr>
          <a:xfrm>
            <a:off x="7580214" y="225244"/>
            <a:ext cx="1105409" cy="566639"/>
          </a:xfrm>
          <a:prstGeom prst="rect">
            <a:avLst/>
          </a:prstGeom>
          <a:ln w="0">
            <a:noFill/>
            <a:custDash/>
            <a:miter lim="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Year 3 - Learn and Improve"/>
          <p:cNvSpPr txBox="1">
            <a:spLocks noGrp="1"/>
          </p:cNvSpPr>
          <p:nvPr>
            <p:ph type="title"/>
          </p:nvPr>
        </p:nvSpPr>
        <p:spPr>
          <a:xfrm>
            <a:off x="410752" y="-224075"/>
            <a:ext cx="7842251" cy="1028701"/>
          </a:xfrm>
          <a:prstGeom prst="rect">
            <a:avLst/>
          </a:prstGeom>
        </p:spPr>
        <p:txBody>
          <a:bodyPr/>
          <a:lstStyle/>
          <a:p>
            <a:r>
              <a:t>Year 3 - </a:t>
            </a:r>
            <a:r>
              <a:rPr>
                <a:solidFill>
                  <a:schemeClr val="accent5">
                    <a:hueOff val="-444211"/>
                    <a:satOff val="-14915"/>
                    <a:lumOff val="22857"/>
                  </a:schemeClr>
                </a:solidFill>
              </a:rPr>
              <a:t>Learn and Improve</a:t>
            </a:r>
          </a:p>
        </p:txBody>
      </p:sp>
      <p:sp>
        <p:nvSpPr>
          <p:cNvPr id="278" name="Line"/>
          <p:cNvSpPr/>
          <p:nvPr/>
        </p:nvSpPr>
        <p:spPr>
          <a:xfrm>
            <a:off x="436170" y="858635"/>
            <a:ext cx="8271660" cy="1"/>
          </a:xfrm>
          <a:prstGeom prst="line">
            <a:avLst/>
          </a:prstGeom>
          <a:ln w="25400">
            <a:solidFill>
              <a:srgbClr val="4F81BD"/>
            </a:solidFill>
          </a:ln>
        </p:spPr>
        <p:txBody>
          <a:bodyPr lIns="0" tIns="0" rIns="0" bIns="0"/>
          <a:lstStyle/>
          <a:p>
            <a:endParaRPr/>
          </a:p>
        </p:txBody>
      </p:sp>
      <p:sp>
        <p:nvSpPr>
          <p:cNvPr id="280" name="SOW (at 50% cost we will maintain current team)…"/>
          <p:cNvSpPr txBox="1">
            <a:spLocks noGrp="1"/>
          </p:cNvSpPr>
          <p:nvPr>
            <p:ph type="body" sz="half" idx="1"/>
          </p:nvPr>
        </p:nvSpPr>
        <p:spPr>
          <a:xfrm>
            <a:off x="476250" y="3708400"/>
            <a:ext cx="8191500" cy="2984550"/>
          </a:xfrm>
          <a:prstGeom prst="rect">
            <a:avLst/>
          </a:prstGeom>
          <a:ln w="25400">
            <a:solidFill>
              <a:schemeClr val="accent1">
                <a:satOff val="-3355"/>
                <a:lumOff val="26614"/>
              </a:schemeClr>
            </a:solidFill>
            <a:custDash/>
            <a:miter lim="0"/>
          </a:ln>
        </p:spPr>
        <p:txBody>
          <a:bodyPr/>
          <a:lstStyle/>
          <a:p>
            <a:pPr marL="0" indent="0" defTabSz="841247">
              <a:spcBef>
                <a:spcPts val="300"/>
              </a:spcBef>
              <a:buSzTx/>
              <a:buFontTx/>
              <a:buNone/>
              <a:defRPr sz="1840"/>
            </a:pPr>
            <a:r>
              <a:rPr>
                <a:solidFill>
                  <a:schemeClr val="accent4">
                    <a:hueOff val="384618"/>
                    <a:satOff val="3869"/>
                    <a:lumOff val="5802"/>
                  </a:schemeClr>
                </a:solidFill>
              </a:rPr>
              <a:t>SOW</a:t>
            </a:r>
            <a:r>
              <a:t> (at 50% cost we will maintain current team)</a:t>
            </a:r>
          </a:p>
          <a:p>
            <a:pPr marL="292100" lvl="1" indent="-210311" defTabSz="841247">
              <a:spcBef>
                <a:spcPts val="300"/>
              </a:spcBef>
              <a:defRPr sz="1564"/>
            </a:pPr>
            <a:r>
              <a:rPr>
                <a:solidFill>
                  <a:schemeClr val="accent5">
                    <a:hueOff val="-444211"/>
                    <a:satOff val="-14915"/>
                    <a:lumOff val="22857"/>
                  </a:schemeClr>
                </a:solidFill>
              </a:rPr>
              <a:t>Complete modeling and experimentation</a:t>
            </a:r>
            <a:r>
              <a:t> to verify generality of new methods. </a:t>
            </a:r>
            <a:r>
              <a:rPr>
                <a:solidFill>
                  <a:schemeClr val="accent1">
                    <a:satOff val="-3355"/>
                    <a:lumOff val="26614"/>
                  </a:schemeClr>
                </a:solidFill>
              </a:rPr>
              <a:t>Even at 50% funding we will complete this phase of the project (this is crucial)</a:t>
            </a:r>
          </a:p>
          <a:p>
            <a:pPr marL="292100" lvl="1" indent="-210311" defTabSz="841247">
              <a:spcBef>
                <a:spcPts val="300"/>
              </a:spcBef>
              <a:defRPr sz="1564"/>
            </a:pPr>
            <a:r>
              <a:rPr>
                <a:solidFill>
                  <a:schemeClr val="accent5">
                    <a:hueOff val="-444211"/>
                    <a:satOff val="-14915"/>
                    <a:lumOff val="22857"/>
                  </a:schemeClr>
                </a:solidFill>
              </a:rPr>
              <a:t>Account for uncertainty</a:t>
            </a:r>
            <a:r>
              <a:t>: often there is uncertainty in graph edges used to represent social-like systems. </a:t>
            </a:r>
            <a:r>
              <a:rPr>
                <a:solidFill>
                  <a:schemeClr val="accent1">
                    <a:satOff val="-3355"/>
                    <a:lumOff val="26614"/>
                  </a:schemeClr>
                </a:solidFill>
              </a:rPr>
              <a:t>At 50% funding we will perform an initial application of a Bayesian version of our geometric methods to create a roadmap for determining prediction bounds and a broader ability to deal with uncertainty</a:t>
            </a:r>
          </a:p>
          <a:p>
            <a:pPr marL="292100" lvl="1" indent="-210311" defTabSz="841247">
              <a:spcBef>
                <a:spcPts val="300"/>
              </a:spcBef>
              <a:defRPr sz="1564"/>
            </a:pPr>
            <a:r>
              <a:rPr>
                <a:solidFill>
                  <a:schemeClr val="accent5">
                    <a:hueOff val="-444211"/>
                    <a:satOff val="-14915"/>
                    <a:lumOff val="22857"/>
                  </a:schemeClr>
                </a:solidFill>
              </a:rPr>
              <a:t>Identify computational limits</a:t>
            </a:r>
            <a:r>
              <a:t>: the limits to the new geometric methods need to be identified. </a:t>
            </a:r>
            <a:r>
              <a:rPr>
                <a:solidFill>
                  <a:schemeClr val="accent1">
                    <a:satOff val="-3355"/>
                    <a:lumOff val="26614"/>
                  </a:schemeClr>
                </a:solidFill>
              </a:rPr>
              <a:t>At 50% funding we will focus solely on polynomial approximations for scaling methods up to large graphs.</a:t>
            </a:r>
          </a:p>
          <a:p>
            <a:pPr marL="292100" lvl="1" indent="-210311" defTabSz="841247">
              <a:spcBef>
                <a:spcPts val="300"/>
              </a:spcBef>
              <a:defRPr sz="1564">
                <a:solidFill>
                  <a:srgbClr val="000000"/>
                </a:solidFill>
              </a:defRPr>
            </a:pPr>
            <a:r>
              <a:t>At 50% funding we will *not* be able to explore new control theory for social-like systems</a:t>
            </a:r>
          </a:p>
        </p:txBody>
      </p:sp>
      <p:sp>
        <p:nvSpPr>
          <p:cNvPr id="281" name="Potential concerns:…"/>
          <p:cNvSpPr txBox="1"/>
          <p:nvPr/>
        </p:nvSpPr>
        <p:spPr>
          <a:xfrm>
            <a:off x="476250" y="1079500"/>
            <a:ext cx="8191500" cy="2493726"/>
          </a:xfrm>
          <a:prstGeom prst="rect">
            <a:avLst/>
          </a:prstGeom>
          <a:ln w="25400">
            <a:solidFill>
              <a:schemeClr val="accent2">
                <a:hueOff val="-2473792"/>
                <a:satOff val="-50209"/>
                <a:lumOff val="23543"/>
              </a:schemeClr>
            </a:solidFill>
            <a:custDash/>
            <a:miter lim="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indent="45211" defTabSz="813816">
              <a:spcBef>
                <a:spcPts val="100"/>
              </a:spcBef>
              <a:defRPr sz="1779">
                <a:solidFill>
                  <a:srgbClr val="262626"/>
                </a:solidFill>
                <a:uFill>
                  <a:solidFill>
                    <a:srgbClr val="262626"/>
                  </a:solidFill>
                </a:uFill>
              </a:defRPr>
            </a:pPr>
            <a:r>
              <a:rPr dirty="0">
                <a:solidFill>
                  <a:schemeClr val="accent4">
                    <a:hueOff val="384618"/>
                    <a:satOff val="3869"/>
                    <a:lumOff val="5802"/>
                  </a:schemeClr>
                </a:solidFill>
              </a:rPr>
              <a:t>Potential concerns</a:t>
            </a:r>
            <a:r>
              <a:rPr dirty="0">
                <a:solidFill>
                  <a:srgbClr val="000000"/>
                </a:solidFill>
              </a:rPr>
              <a:t>: </a:t>
            </a:r>
          </a:p>
          <a:p>
            <a:pPr indent="45211" defTabSz="813816">
              <a:spcBef>
                <a:spcPts val="300"/>
              </a:spcBef>
              <a:defRPr sz="1602">
                <a:solidFill>
                  <a:srgbClr val="262626"/>
                </a:solidFill>
                <a:uFill>
                  <a:solidFill>
                    <a:srgbClr val="262626"/>
                  </a:solidFill>
                </a:uFill>
              </a:defRPr>
            </a:pPr>
            <a:r>
              <a:rPr dirty="0">
                <a:solidFill>
                  <a:srgbClr val="000000"/>
                </a:solidFill>
              </a:rPr>
              <a:t>For year 3, accounting for uncertainty and implementing new approaches to control might be computationally unfeasible, for real-time or near real-time applications. </a:t>
            </a:r>
          </a:p>
          <a:p>
            <a:pPr indent="45211" defTabSz="813816">
              <a:spcBef>
                <a:spcPts val="100"/>
              </a:spcBef>
              <a:defRPr sz="1779">
                <a:solidFill>
                  <a:srgbClr val="262626"/>
                </a:solidFill>
                <a:uFill>
                  <a:solidFill>
                    <a:srgbClr val="262626"/>
                  </a:solidFill>
                </a:uFill>
              </a:defRPr>
            </a:pPr>
            <a:r>
              <a:rPr dirty="0">
                <a:solidFill>
                  <a:schemeClr val="accent4">
                    <a:hueOff val="384618"/>
                    <a:satOff val="3869"/>
                    <a:lumOff val="5802"/>
                  </a:schemeClr>
                </a:solidFill>
              </a:rPr>
              <a:t>Risk mitigations and costs</a:t>
            </a:r>
            <a:r>
              <a:rPr dirty="0">
                <a:solidFill>
                  <a:srgbClr val="000000"/>
                </a:solidFill>
              </a:rPr>
              <a:t>:</a:t>
            </a:r>
          </a:p>
          <a:p>
            <a:pPr lvl="1" indent="45211" defTabSz="813816">
              <a:spcBef>
                <a:spcPts val="300"/>
              </a:spcBef>
              <a:defRPr sz="1779">
                <a:solidFill>
                  <a:srgbClr val="262626"/>
                </a:solidFill>
                <a:uFill>
                  <a:solidFill>
                    <a:srgbClr val="262626"/>
                  </a:solidFill>
                </a:uFill>
              </a:defRPr>
            </a:pPr>
            <a:r>
              <a:rPr sz="1602" dirty="0">
                <a:solidFill>
                  <a:srgbClr val="000000"/>
                </a:solidFill>
              </a:rPr>
              <a:t>If so, we will work with small/medium sized (but important) systems, and identify heuristics (i.e. polynomial approximations) for scaling up the application of our geometric methods to larger systems. Importantly, year 3 itself is risk management for the overarching goal of the project, providing time to complete and expand on the necessary modeling and experimentation, especially in terms of the collaboration with NGS2 performers</a:t>
            </a:r>
          </a:p>
        </p:txBody>
      </p:sp>
      <p:pic>
        <p:nvPicPr>
          <p:cNvPr id="7" name="Image" descr="Image">
            <a:extLst>
              <a:ext uri="{FF2B5EF4-FFF2-40B4-BE49-F238E27FC236}">
                <a16:creationId xmlns:a16="http://schemas.microsoft.com/office/drawing/2014/main" id="{83B33724-8E99-8D4C-894E-3B9FA8178634}"/>
              </a:ext>
            </a:extLst>
          </p:cNvPr>
          <p:cNvPicPr>
            <a:picLocks noChangeAspect="1"/>
          </p:cNvPicPr>
          <p:nvPr/>
        </p:nvPicPr>
        <p:blipFill>
          <a:blip r:embed="rId2">
            <a:extLst/>
          </a:blip>
          <a:stretch>
            <a:fillRect/>
          </a:stretch>
        </p:blipFill>
        <p:spPr>
          <a:xfrm>
            <a:off x="7580214" y="225244"/>
            <a:ext cx="1105409" cy="566639"/>
          </a:xfrm>
          <a:prstGeom prst="rect">
            <a:avLst/>
          </a:prstGeom>
          <a:ln w="0">
            <a:noFill/>
            <a:custDash/>
            <a:miter lim="0"/>
          </a:ln>
        </p:spPr>
      </p:pic>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4F81BD"/>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F81BD"/>
          </a:solidFill>
          <a:prstDash val="solid"/>
          <a:round/>
        </a:ln>
        <a:effectLst>
          <a:outerShdw blurRad="38100" dist="19999"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4F81BD"/>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F81BD"/>
          </a:solidFill>
          <a:prstDash val="solid"/>
          <a:round/>
        </a:ln>
        <a:effectLst>
          <a:outerShdw blurRad="38100" dist="19999"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46</TotalTime>
  <Words>1934</Words>
  <Application>Microsoft Macintosh PowerPoint</Application>
  <PresentationFormat>On-screen Show (4:3)</PresentationFormat>
  <Paragraphs>138</Paragraphs>
  <Slides>10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Helvetica</vt:lpstr>
      <vt:lpstr>Helvetica Light</vt:lpstr>
      <vt:lpstr>White</vt:lpstr>
      <vt:lpstr>Comparing Micro-Macro Dynamics and Control Across Social-like Systems Using Equation Free Modeling </vt:lpstr>
      <vt:lpstr>Summary</vt:lpstr>
      <vt:lpstr>Year 1 - Observe in new ways</vt:lpstr>
      <vt:lpstr>Year 1 - Observe in new ways</vt:lpstr>
      <vt:lpstr>Year 2 - Model and Experiment</vt:lpstr>
      <vt:lpstr>Year 2 - Model and Experiment</vt:lpstr>
      <vt:lpstr>Year 3 - Learn and Improve</vt:lpstr>
      <vt:lpstr>Year 3 - Learn and Improve</vt:lpstr>
      <vt:lpstr>Year 3 - Learn and Improve</vt:lpstr>
      <vt:lpstr>YFA Products to Date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Comparing Micro-Macro Dynamics and Control Across Social-like Systems Using Equation Free Modeling </dc:title>
  <cp:lastModifiedBy>Watson, James R</cp:lastModifiedBy>
  <cp:revision>26</cp:revision>
  <dcterms:modified xsi:type="dcterms:W3CDTF">2019-01-22T15:06:28Z</dcterms:modified>
</cp:coreProperties>
</file>